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449" r:id="rId2"/>
    <p:sldId id="448" r:id="rId3"/>
    <p:sldId id="452" r:id="rId4"/>
    <p:sldId id="450" r:id="rId5"/>
    <p:sldId id="451" r:id="rId6"/>
    <p:sldId id="415" r:id="rId7"/>
    <p:sldId id="514" r:id="rId8"/>
    <p:sldId id="515" r:id="rId9"/>
    <p:sldId id="416" r:id="rId10"/>
    <p:sldId id="516" r:id="rId11"/>
    <p:sldId id="417" r:id="rId12"/>
    <p:sldId id="517" r:id="rId13"/>
    <p:sldId id="518" r:id="rId14"/>
    <p:sldId id="519" r:id="rId15"/>
    <p:sldId id="520" r:id="rId16"/>
    <p:sldId id="521" r:id="rId17"/>
    <p:sldId id="418" r:id="rId18"/>
    <p:sldId id="525" r:id="rId19"/>
    <p:sldId id="524" r:id="rId20"/>
    <p:sldId id="419" r:id="rId21"/>
    <p:sldId id="420" r:id="rId22"/>
    <p:sldId id="421" r:id="rId23"/>
    <p:sldId id="422" r:id="rId24"/>
    <p:sldId id="427" r:id="rId25"/>
    <p:sldId id="522" r:id="rId26"/>
    <p:sldId id="425" r:id="rId27"/>
    <p:sldId id="523" r:id="rId28"/>
    <p:sldId id="527" r:id="rId29"/>
    <p:sldId id="526" r:id="rId30"/>
  </p:sldIdLst>
  <p:sldSz cx="14630400" cy="8229600"/>
  <p:notesSz cx="7010400" cy="9296400"/>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foland" initials="s" lastIdx="0" clrIdx="0">
    <p:extLst>
      <p:ext uri="{19B8F6BF-5375-455C-9EA6-DF929625EA0E}">
        <p15:presenceInfo xmlns:p15="http://schemas.microsoft.com/office/powerpoint/2012/main" userId="sjfol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C80"/>
    <a:srgbClr val="E7E7E7"/>
    <a:srgbClr val="FDF965"/>
    <a:srgbClr val="F3E893"/>
    <a:srgbClr val="F0EFB4"/>
    <a:srgbClr val="EEEF9D"/>
    <a:srgbClr val="E9E9C3"/>
    <a:srgbClr val="FFCC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97" autoAdjust="0"/>
    <p:restoredTop sz="94660"/>
  </p:normalViewPr>
  <p:slideViewPr>
    <p:cSldViewPr snapToGrid="0">
      <p:cViewPr>
        <p:scale>
          <a:sx n="70" d="100"/>
          <a:sy n="70" d="100"/>
        </p:scale>
        <p:origin x="120" y="744"/>
      </p:cViewPr>
      <p:guideLst>
        <p:guide orient="horz" pos="2592"/>
        <p:guide pos="460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822"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523" cy="464662"/>
          </a:xfrm>
          <a:prstGeom prst="rect">
            <a:avLst/>
          </a:prstGeom>
        </p:spPr>
        <p:txBody>
          <a:bodyPr vert="horz" lIns="91330" tIns="45665" rIns="91330" bIns="45665" rtlCol="0"/>
          <a:lstStyle>
            <a:lvl1pPr algn="l">
              <a:defRPr sz="1200"/>
            </a:lvl1pPr>
          </a:lstStyle>
          <a:p>
            <a:endParaRPr lang="en-US"/>
          </a:p>
        </p:txBody>
      </p:sp>
      <p:sp>
        <p:nvSpPr>
          <p:cNvPr id="3" name="Date Placeholder 2"/>
          <p:cNvSpPr>
            <a:spLocks noGrp="1"/>
          </p:cNvSpPr>
          <p:nvPr>
            <p:ph type="dt" sz="quarter" idx="1"/>
          </p:nvPr>
        </p:nvSpPr>
        <p:spPr>
          <a:xfrm>
            <a:off x="3971292" y="0"/>
            <a:ext cx="3037523" cy="464662"/>
          </a:xfrm>
          <a:prstGeom prst="rect">
            <a:avLst/>
          </a:prstGeom>
        </p:spPr>
        <p:txBody>
          <a:bodyPr vert="horz" lIns="91330" tIns="45665" rIns="91330" bIns="45665" rtlCol="0"/>
          <a:lstStyle>
            <a:lvl1pPr algn="r">
              <a:defRPr sz="1200"/>
            </a:lvl1pPr>
          </a:lstStyle>
          <a:p>
            <a:fld id="{AC936A8C-0329-4D4F-AD8D-D7CDA8C40294}" type="datetimeFigureOut">
              <a:rPr lang="en-US" smtClean="0"/>
              <a:t>9/14/2019</a:t>
            </a:fld>
            <a:endParaRPr lang="en-US"/>
          </a:p>
        </p:txBody>
      </p:sp>
      <p:sp>
        <p:nvSpPr>
          <p:cNvPr id="4" name="Footer Placeholder 3"/>
          <p:cNvSpPr>
            <a:spLocks noGrp="1"/>
          </p:cNvSpPr>
          <p:nvPr>
            <p:ph type="ftr" sz="quarter" idx="2"/>
          </p:nvPr>
        </p:nvSpPr>
        <p:spPr>
          <a:xfrm>
            <a:off x="0" y="8830153"/>
            <a:ext cx="3037523" cy="464662"/>
          </a:xfrm>
          <a:prstGeom prst="rect">
            <a:avLst/>
          </a:prstGeom>
        </p:spPr>
        <p:txBody>
          <a:bodyPr vert="horz" lIns="91330" tIns="45665" rIns="91330" bIns="45665" rtlCol="0" anchor="b"/>
          <a:lstStyle>
            <a:lvl1pPr algn="l">
              <a:defRPr sz="1200"/>
            </a:lvl1pPr>
          </a:lstStyle>
          <a:p>
            <a:endParaRPr lang="en-US"/>
          </a:p>
        </p:txBody>
      </p:sp>
      <p:sp>
        <p:nvSpPr>
          <p:cNvPr id="5" name="Slide Number Placeholder 4"/>
          <p:cNvSpPr>
            <a:spLocks noGrp="1"/>
          </p:cNvSpPr>
          <p:nvPr>
            <p:ph type="sldNum" sz="quarter" idx="3"/>
          </p:nvPr>
        </p:nvSpPr>
        <p:spPr>
          <a:xfrm>
            <a:off x="3971292" y="8830153"/>
            <a:ext cx="3037523" cy="464662"/>
          </a:xfrm>
          <a:prstGeom prst="rect">
            <a:avLst/>
          </a:prstGeom>
        </p:spPr>
        <p:txBody>
          <a:bodyPr vert="horz" lIns="91330" tIns="45665" rIns="91330" bIns="45665" rtlCol="0" anchor="b"/>
          <a:lstStyle>
            <a:lvl1pPr algn="r">
              <a:defRPr sz="1200"/>
            </a:lvl1pPr>
          </a:lstStyle>
          <a:p>
            <a:fld id="{34036876-12D3-4F6C-9360-12A41BF3B5EA}" type="slidenum">
              <a:rPr lang="en-US" smtClean="0"/>
              <a:t>‹#›</a:t>
            </a:fld>
            <a:endParaRPr lang="en-US"/>
          </a:p>
        </p:txBody>
      </p:sp>
    </p:spTree>
    <p:extLst>
      <p:ext uri="{BB962C8B-B14F-4D97-AF65-F5344CB8AC3E}">
        <p14:creationId xmlns:p14="http://schemas.microsoft.com/office/powerpoint/2010/main" val="4157280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fld id="{CB542711-63CF-48D2-A0D2-F12BCE3DF0D2}" type="datetimeFigureOut">
              <a:rPr lang="en-US" smtClean="0"/>
              <a:t>9/14/2019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CDE127E4-FD36-4FD3-BFF6-A6513F8097A1}" type="slidenum">
              <a:rPr lang="en-US" smtClean="0"/>
              <a:t>‹#›</a:t>
            </a:fld>
            <a:endParaRPr lang="en-US"/>
          </a:p>
        </p:txBody>
      </p:sp>
    </p:spTree>
    <p:extLst>
      <p:ext uri="{BB962C8B-B14F-4D97-AF65-F5344CB8AC3E}">
        <p14:creationId xmlns:p14="http://schemas.microsoft.com/office/powerpoint/2010/main" val="3662964647"/>
      </p:ext>
    </p:extLst>
  </p:cSld>
  <p:clrMap bg1="lt1" tx1="dk1" bg2="lt2" tx2="dk2" accent1="accent1" accent2="accent2" accent3="accent3" accent4="accent4" accent5="accent5" accent6="accent6" hlink="hlink" folHlink="folHlink"/>
  <p:notesStyle>
    <a:lvl1pPr marL="0" algn="l" defTabSz="1306220" rtl="0" eaLnBrk="1" latinLnBrk="0" hangingPunct="1">
      <a:defRPr sz="1700" kern="1200">
        <a:solidFill>
          <a:schemeClr val="tx1"/>
        </a:solidFill>
        <a:latin typeface="+mn-lt"/>
        <a:ea typeface="+mn-ea"/>
        <a:cs typeface="+mn-cs"/>
      </a:defRPr>
    </a:lvl1pPr>
    <a:lvl2pPr marL="653110" algn="l" defTabSz="1306220" rtl="0" eaLnBrk="1" latinLnBrk="0" hangingPunct="1">
      <a:defRPr sz="1700" kern="1200">
        <a:solidFill>
          <a:schemeClr val="tx1"/>
        </a:solidFill>
        <a:latin typeface="+mn-lt"/>
        <a:ea typeface="+mn-ea"/>
        <a:cs typeface="+mn-cs"/>
      </a:defRPr>
    </a:lvl2pPr>
    <a:lvl3pPr marL="1306220" algn="l" defTabSz="1306220" rtl="0" eaLnBrk="1" latinLnBrk="0" hangingPunct="1">
      <a:defRPr sz="1700" kern="1200">
        <a:solidFill>
          <a:schemeClr val="tx1"/>
        </a:solidFill>
        <a:latin typeface="+mn-lt"/>
        <a:ea typeface="+mn-ea"/>
        <a:cs typeface="+mn-cs"/>
      </a:defRPr>
    </a:lvl3pPr>
    <a:lvl4pPr marL="1959331" algn="l" defTabSz="1306220" rtl="0" eaLnBrk="1" latinLnBrk="0" hangingPunct="1">
      <a:defRPr sz="1700" kern="1200">
        <a:solidFill>
          <a:schemeClr val="tx1"/>
        </a:solidFill>
        <a:latin typeface="+mn-lt"/>
        <a:ea typeface="+mn-ea"/>
        <a:cs typeface="+mn-cs"/>
      </a:defRPr>
    </a:lvl4pPr>
    <a:lvl5pPr marL="2612441" algn="l" defTabSz="1306220" rtl="0" eaLnBrk="1" latinLnBrk="0" hangingPunct="1">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0775" cy="3489325"/>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ADB042B-A45C-4D94-B914-983CCF7D8B2B}" type="slidenum">
              <a:rPr lang="en-US" smtClean="0"/>
              <a:t>21</a:t>
            </a:fld>
            <a:endParaRPr lang="en-US"/>
          </a:p>
        </p:txBody>
      </p:sp>
    </p:spTree>
    <p:extLst>
      <p:ext uri="{BB962C8B-B14F-4D97-AF65-F5344CB8AC3E}">
        <p14:creationId xmlns:p14="http://schemas.microsoft.com/office/powerpoint/2010/main" val="120321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bg1"/>
              </a:solidFill>
              <a:effectLst/>
              <a:latin typeface="Times New Roman" pitchFamily="18" charset="0"/>
            </a:endParaRPr>
          </a:p>
        </p:txBody>
      </p:sp>
      <p:sp>
        <p:nvSpPr>
          <p:cNvPr id="2" name="Title 1"/>
          <p:cNvSpPr>
            <a:spLocks noGrp="1"/>
          </p:cNvSpPr>
          <p:nvPr>
            <p:ph type="ctrTitle"/>
          </p:nvPr>
        </p:nvSpPr>
        <p:spPr>
          <a:xfrm>
            <a:off x="1097280" y="1535432"/>
            <a:ext cx="12435840" cy="1764030"/>
          </a:xfrm>
        </p:spPr>
        <p:txBody>
          <a:bodyPr/>
          <a:lstStyle>
            <a:lvl1pPr algn="ctr">
              <a:defRPr sz="5700"/>
            </a:lvl1pPr>
          </a:lstStyle>
          <a:p>
            <a:endParaRPr lang="en-US" dirty="0"/>
          </a:p>
        </p:txBody>
      </p:sp>
      <p:sp>
        <p:nvSpPr>
          <p:cNvPr id="3" name="Subtitle 2"/>
          <p:cNvSpPr>
            <a:spLocks noGrp="1"/>
          </p:cNvSpPr>
          <p:nvPr>
            <p:ph type="subTitle" idx="1"/>
          </p:nvPr>
        </p:nvSpPr>
        <p:spPr>
          <a:xfrm>
            <a:off x="2194560" y="3147060"/>
            <a:ext cx="10241280" cy="1280160"/>
          </a:xfrm>
        </p:spPr>
        <p:txBody>
          <a:bodyPr/>
          <a:lstStyle>
            <a:lvl1pPr marL="0" indent="0" algn="ctr">
              <a:buNone/>
              <a:defRPr/>
            </a:lvl1pPr>
            <a:lvl2pPr marL="653110" indent="0" algn="ctr">
              <a:buNone/>
              <a:defRPr/>
            </a:lvl2pPr>
            <a:lvl3pPr marL="1306220" indent="0" algn="ctr">
              <a:buNone/>
              <a:defRPr/>
            </a:lvl3pPr>
            <a:lvl4pPr marL="1959331" indent="0" algn="ctr">
              <a:buNone/>
              <a:defRPr/>
            </a:lvl4pPr>
            <a:lvl5pPr marL="2612441" indent="0" algn="ctr">
              <a:buNone/>
              <a:defRPr/>
            </a:lvl5pPr>
            <a:lvl6pPr marL="3265551" indent="0" algn="ctr">
              <a:buNone/>
              <a:defRPr/>
            </a:lvl6pPr>
            <a:lvl7pPr marL="3918661" indent="0" algn="ctr">
              <a:buNone/>
              <a:defRPr/>
            </a:lvl7pPr>
            <a:lvl8pPr marL="4571771" indent="0" algn="ctr">
              <a:buNone/>
              <a:defRPr/>
            </a:lvl8pPr>
            <a:lvl9pPr marL="5224882" indent="0" algn="ctr">
              <a:buNone/>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72800" y="91440"/>
            <a:ext cx="3657600" cy="7772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0" y="91440"/>
            <a:ext cx="10728960" cy="777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p:txBody>
          <a:bodyPr/>
          <a:lstStyle>
            <a:lvl1pPr>
              <a:defRPr sz="4000"/>
            </a:lvl1pPr>
            <a:lvl2pPr>
              <a:defRPr sz="3400"/>
            </a:lvl2pPr>
            <a:lvl3pPr>
              <a:defRPr sz="2900"/>
            </a:lvl3pPr>
            <a:lvl4pPr>
              <a:defRPr sz="2600"/>
            </a:lvl4pPr>
            <a:lvl5pPr>
              <a:defRPr sz="2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7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3840" y="1097280"/>
            <a:ext cx="14386560" cy="6492240"/>
          </a:xfrm>
        </p:spPr>
        <p:txBody>
          <a:bodyPr/>
          <a:lstStyle>
            <a:lvl1pPr>
              <a:buSzPct val="1200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4667693"/>
            <a:ext cx="12435840" cy="1020726"/>
          </a:xfrm>
        </p:spPr>
        <p:txBody>
          <a:bodyPr anchor="t"/>
          <a:lstStyle>
            <a:lvl1pPr algn="l">
              <a:defRPr sz="5700" b="1" cap="small" baseline="0"/>
            </a:lvl1pPr>
          </a:lstStyle>
          <a:p>
            <a:r>
              <a:rPr lang="en-US" dirty="0"/>
              <a:t>Click to edit Master title style</a:t>
            </a:r>
          </a:p>
        </p:txBody>
      </p:sp>
      <p:sp>
        <p:nvSpPr>
          <p:cNvPr id="3" name="Text Placeholder 2"/>
          <p:cNvSpPr>
            <a:spLocks noGrp="1"/>
          </p:cNvSpPr>
          <p:nvPr>
            <p:ph type="body" idx="1" hasCustomPrompt="1"/>
          </p:nvPr>
        </p:nvSpPr>
        <p:spPr>
          <a:xfrm>
            <a:off x="1155701" y="5688419"/>
            <a:ext cx="12435840" cy="1133389"/>
          </a:xfrm>
        </p:spPr>
        <p:txBody>
          <a:bodyPr anchor="t"/>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822960"/>
            <a:ext cx="7193280" cy="704088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37120" y="822960"/>
            <a:ext cx="7193280" cy="704088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a:t>Click to edit Master title style</a:t>
            </a:r>
            <a:endParaRPr lang="en-US" dirty="0"/>
          </a:p>
        </p:txBody>
      </p:sp>
      <p:sp>
        <p:nvSpPr>
          <p:cNvPr id="3" name="Content Placeholder 2"/>
          <p:cNvSpPr>
            <a:spLocks noGrp="1"/>
          </p:cNvSpPr>
          <p:nvPr>
            <p:ph idx="1"/>
          </p:nvPr>
        </p:nvSpPr>
        <p:spPr>
          <a:xfrm>
            <a:off x="5720080" y="327663"/>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1522" y="1722123"/>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endParaRPr lang="en-US" dirty="0"/>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bwMode="auto">
          <a:xfrm>
            <a:off x="243840" y="91440"/>
            <a:ext cx="14386560" cy="640080"/>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p>
            <a:pPr lvl="0"/>
            <a:r>
              <a:rPr lang="en-US" altLang="ko-KR" dirty="0"/>
              <a:t>Click to edit Master title style</a:t>
            </a:r>
          </a:p>
        </p:txBody>
      </p:sp>
      <p:sp>
        <p:nvSpPr>
          <p:cNvPr id="6148" name="Rectangle 3"/>
          <p:cNvSpPr>
            <a:spLocks noGrp="1" noChangeArrowheads="1"/>
          </p:cNvSpPr>
          <p:nvPr>
            <p:ph type="body" idx="1"/>
          </p:nvPr>
        </p:nvSpPr>
        <p:spPr bwMode="auto">
          <a:xfrm>
            <a:off x="0" y="822960"/>
            <a:ext cx="14630400" cy="704088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5400" b="1" cap="small" baseline="0">
          <a:solidFill>
            <a:schemeClr val="tx1"/>
          </a:solidFill>
          <a:latin typeface="Agency FB" pitchFamily="34" charset="0"/>
          <a:ea typeface="Tahoma" pitchFamily="34" charset="0"/>
          <a:cs typeface="Tahoma" pitchFamily="34" charset="0"/>
        </a:defRPr>
      </a:lvl1pPr>
      <a:lvl2pPr algn="r" rtl="0" eaLnBrk="1" fontAlgn="base" hangingPunct="1">
        <a:spcBef>
          <a:spcPct val="0"/>
        </a:spcBef>
        <a:spcAft>
          <a:spcPct val="0"/>
        </a:spcAft>
        <a:defRPr sz="4000" b="1">
          <a:solidFill>
            <a:schemeClr val="bg1"/>
          </a:solidFill>
          <a:latin typeface="Arial" charset="0"/>
          <a:cs typeface="Arial" charset="0"/>
        </a:defRPr>
      </a:lvl2pPr>
      <a:lvl3pPr algn="r" rtl="0" eaLnBrk="1" fontAlgn="base" hangingPunct="1">
        <a:spcBef>
          <a:spcPct val="0"/>
        </a:spcBef>
        <a:spcAft>
          <a:spcPct val="0"/>
        </a:spcAft>
        <a:defRPr sz="4000" b="1">
          <a:solidFill>
            <a:schemeClr val="bg1"/>
          </a:solidFill>
          <a:latin typeface="Arial" charset="0"/>
          <a:cs typeface="Arial" charset="0"/>
        </a:defRPr>
      </a:lvl3pPr>
      <a:lvl4pPr algn="r" rtl="0" eaLnBrk="1" fontAlgn="base" hangingPunct="1">
        <a:spcBef>
          <a:spcPct val="0"/>
        </a:spcBef>
        <a:spcAft>
          <a:spcPct val="0"/>
        </a:spcAft>
        <a:defRPr sz="4000" b="1">
          <a:solidFill>
            <a:schemeClr val="bg1"/>
          </a:solidFill>
          <a:latin typeface="Arial" charset="0"/>
          <a:cs typeface="Arial" charset="0"/>
        </a:defRPr>
      </a:lvl4pPr>
      <a:lvl5pPr algn="r" rtl="0" eaLnBrk="1" fontAlgn="base" hangingPunct="1">
        <a:spcBef>
          <a:spcPct val="0"/>
        </a:spcBef>
        <a:spcAft>
          <a:spcPct val="0"/>
        </a:spcAft>
        <a:defRPr sz="4000" b="1">
          <a:solidFill>
            <a:schemeClr val="bg1"/>
          </a:solidFill>
          <a:latin typeface="Arial" charset="0"/>
          <a:cs typeface="Arial" charset="0"/>
        </a:defRPr>
      </a:lvl5pPr>
      <a:lvl6pPr marL="653110" algn="r" rtl="0" eaLnBrk="1" fontAlgn="base" hangingPunct="1">
        <a:spcBef>
          <a:spcPct val="0"/>
        </a:spcBef>
        <a:spcAft>
          <a:spcPct val="0"/>
        </a:spcAft>
        <a:defRPr sz="4000" b="1">
          <a:solidFill>
            <a:schemeClr val="bg1"/>
          </a:solidFill>
          <a:latin typeface="Arial" charset="0"/>
          <a:cs typeface="Arial" charset="0"/>
        </a:defRPr>
      </a:lvl6pPr>
      <a:lvl7pPr marL="1306220" algn="r" rtl="0" eaLnBrk="1" fontAlgn="base" hangingPunct="1">
        <a:spcBef>
          <a:spcPct val="0"/>
        </a:spcBef>
        <a:spcAft>
          <a:spcPct val="0"/>
        </a:spcAft>
        <a:defRPr sz="4000" b="1">
          <a:solidFill>
            <a:schemeClr val="bg1"/>
          </a:solidFill>
          <a:latin typeface="Arial" charset="0"/>
          <a:cs typeface="Arial" charset="0"/>
        </a:defRPr>
      </a:lvl7pPr>
      <a:lvl8pPr marL="1959331" algn="r" rtl="0" eaLnBrk="1" fontAlgn="base" hangingPunct="1">
        <a:spcBef>
          <a:spcPct val="0"/>
        </a:spcBef>
        <a:spcAft>
          <a:spcPct val="0"/>
        </a:spcAft>
        <a:defRPr sz="4000" b="1">
          <a:solidFill>
            <a:schemeClr val="bg1"/>
          </a:solidFill>
          <a:latin typeface="Arial" charset="0"/>
          <a:cs typeface="Arial" charset="0"/>
        </a:defRPr>
      </a:lvl8pPr>
      <a:lvl9pPr marL="2612441" algn="r" rtl="0" eaLnBrk="1" fontAlgn="base" hangingPunct="1">
        <a:spcBef>
          <a:spcPct val="0"/>
        </a:spcBef>
        <a:spcAft>
          <a:spcPct val="0"/>
        </a:spcAft>
        <a:defRPr sz="4000" b="1">
          <a:solidFill>
            <a:schemeClr val="bg1"/>
          </a:solidFill>
          <a:latin typeface="Arial" charset="0"/>
          <a:cs typeface="Arial" charset="0"/>
        </a:defRPr>
      </a:lvl9pPr>
    </p:titleStyle>
    <p:bodyStyle>
      <a:lvl1pPr marL="489833" indent="-489833" algn="l" rtl="0" eaLnBrk="1" fontAlgn="base" hangingPunct="1">
        <a:spcBef>
          <a:spcPct val="20000"/>
        </a:spcBef>
        <a:spcAft>
          <a:spcPct val="0"/>
        </a:spcAft>
        <a:buClr>
          <a:srgbClr val="61B4E5"/>
        </a:buClr>
        <a:buSzPct val="100000"/>
        <a:buFont typeface="Arial" pitchFamily="34" charset="0"/>
        <a:buChar char="•"/>
        <a:defRPr sz="4000">
          <a:solidFill>
            <a:srgbClr val="5F5F5F"/>
          </a:solidFill>
          <a:latin typeface="Arial Narrow" pitchFamily="34" charset="0"/>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Arial Narrow" pitchFamily="34" charset="0"/>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Arial Narrow" pitchFamily="34" charset="0"/>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Arial Narrow" pitchFamily="34" charset="0"/>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Arial Narrow" pitchFamily="34" charset="0"/>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1.wmf"/><Relationship Id="rId3" Type="http://schemas.openxmlformats.org/officeDocument/2006/relationships/image" Target="../media/image18.png"/><Relationship Id="rId7" Type="http://schemas.openxmlformats.org/officeDocument/2006/relationships/image" Target="../media/image17.png"/><Relationship Id="rId12"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23.jpeg"/><Relationship Id="rId1" Type="http://schemas.openxmlformats.org/officeDocument/2006/relationships/vmlDrawing" Target="../drawings/vmlDrawing1.vml"/><Relationship Id="rId6" Type="http://schemas.openxmlformats.org/officeDocument/2006/relationships/image" Target="../media/image16.png"/><Relationship Id="rId11" Type="http://schemas.openxmlformats.org/officeDocument/2006/relationships/image" Target="../media/image20.wmf"/><Relationship Id="rId5" Type="http://schemas.openxmlformats.org/officeDocument/2006/relationships/image" Target="../media/image15.png"/><Relationship Id="rId15" Type="http://schemas.openxmlformats.org/officeDocument/2006/relationships/image" Target="../media/image22.wmf"/><Relationship Id="rId10" Type="http://schemas.openxmlformats.org/officeDocument/2006/relationships/oleObject" Target="../embeddings/oleObject2.bin"/><Relationship Id="rId4" Type="http://schemas.openxmlformats.org/officeDocument/2006/relationships/image" Target="../media/image14.png"/><Relationship Id="rId9" Type="http://schemas.openxmlformats.org/officeDocument/2006/relationships/image" Target="../media/image19.wmf"/><Relationship Id="rId1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ky&#10;&#10;Description automatically generated">
            <a:extLst>
              <a:ext uri="{FF2B5EF4-FFF2-40B4-BE49-F238E27FC236}">
                <a16:creationId xmlns:a16="http://schemas.microsoft.com/office/drawing/2014/main" id="{3B05B4D3-517C-4A57-B0F3-72BB9F726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483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Wrong – The Platonic Solids</a:t>
            </a:r>
          </a:p>
        </p:txBody>
      </p:sp>
      <p:pic>
        <p:nvPicPr>
          <p:cNvPr id="3074" name="Picture 2" descr="Tetrahedr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665" y="2813447"/>
            <a:ext cx="1395663"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exahedr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493" y="2817257"/>
            <a:ext cx="119180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ctahedron.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643" y="2813447"/>
            <a:ext cx="134266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sahedro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343" y="2817257"/>
            <a:ext cx="1377535"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decahedron.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0093" y="2813447"/>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9868" y="4185047"/>
            <a:ext cx="2705100" cy="861774"/>
          </a:xfrm>
          <a:prstGeom prst="rect">
            <a:avLst/>
          </a:prstGeom>
          <a:noFill/>
        </p:spPr>
        <p:txBody>
          <a:bodyPr wrap="square" rtlCol="0">
            <a:spAutoFit/>
          </a:bodyPr>
          <a:lstStyle/>
          <a:p>
            <a:pPr algn="ctr"/>
            <a:r>
              <a:rPr lang="en-US" b="1" dirty="0"/>
              <a:t>Tetrahedron</a:t>
            </a:r>
          </a:p>
          <a:p>
            <a:pPr algn="ctr"/>
            <a:r>
              <a:rPr lang="en-US" sz="2400" dirty="0"/>
              <a:t>(4 faces)</a:t>
            </a:r>
          </a:p>
        </p:txBody>
      </p:sp>
      <p:sp>
        <p:nvSpPr>
          <p:cNvPr id="10" name="TextBox 9"/>
          <p:cNvSpPr txBox="1"/>
          <p:nvPr/>
        </p:nvSpPr>
        <p:spPr>
          <a:xfrm>
            <a:off x="3533968" y="4185047"/>
            <a:ext cx="2705100" cy="861774"/>
          </a:xfrm>
          <a:prstGeom prst="rect">
            <a:avLst/>
          </a:prstGeom>
          <a:noFill/>
        </p:spPr>
        <p:txBody>
          <a:bodyPr wrap="square" rtlCol="0">
            <a:spAutoFit/>
          </a:bodyPr>
          <a:lstStyle/>
          <a:p>
            <a:pPr algn="ctr"/>
            <a:r>
              <a:rPr lang="en-US" b="1" dirty="0"/>
              <a:t>Cube</a:t>
            </a:r>
          </a:p>
          <a:p>
            <a:pPr algn="ctr"/>
            <a:r>
              <a:rPr lang="en-US" sz="2400" dirty="0"/>
              <a:t>(6 faces)</a:t>
            </a:r>
          </a:p>
        </p:txBody>
      </p:sp>
      <p:sp>
        <p:nvSpPr>
          <p:cNvPr id="11" name="TextBox 10"/>
          <p:cNvSpPr txBox="1"/>
          <p:nvPr/>
        </p:nvSpPr>
        <p:spPr>
          <a:xfrm>
            <a:off x="6124768" y="4185047"/>
            <a:ext cx="2705100" cy="861774"/>
          </a:xfrm>
          <a:prstGeom prst="rect">
            <a:avLst/>
          </a:prstGeom>
          <a:noFill/>
        </p:spPr>
        <p:txBody>
          <a:bodyPr wrap="square" rtlCol="0">
            <a:spAutoFit/>
          </a:bodyPr>
          <a:lstStyle/>
          <a:p>
            <a:pPr algn="ctr"/>
            <a:r>
              <a:rPr lang="en-US" b="1" dirty="0"/>
              <a:t>Octahedron</a:t>
            </a:r>
          </a:p>
          <a:p>
            <a:pPr algn="ctr"/>
            <a:r>
              <a:rPr lang="en-US" sz="2400" dirty="0"/>
              <a:t>(8 faces)</a:t>
            </a:r>
            <a:endParaRPr lang="en-US" sz="2400" b="1" dirty="0"/>
          </a:p>
        </p:txBody>
      </p:sp>
      <p:sp>
        <p:nvSpPr>
          <p:cNvPr id="12" name="TextBox 11"/>
          <p:cNvSpPr txBox="1"/>
          <p:nvPr/>
        </p:nvSpPr>
        <p:spPr>
          <a:xfrm>
            <a:off x="8658418" y="4185047"/>
            <a:ext cx="2705100" cy="861774"/>
          </a:xfrm>
          <a:prstGeom prst="rect">
            <a:avLst/>
          </a:prstGeom>
          <a:noFill/>
        </p:spPr>
        <p:txBody>
          <a:bodyPr wrap="square" rtlCol="0">
            <a:spAutoFit/>
          </a:bodyPr>
          <a:lstStyle/>
          <a:p>
            <a:pPr algn="ctr"/>
            <a:r>
              <a:rPr lang="en-US" b="1" dirty="0"/>
              <a:t>Icosahedron</a:t>
            </a:r>
          </a:p>
          <a:p>
            <a:pPr algn="ctr"/>
            <a:r>
              <a:rPr lang="en-US" sz="2400" dirty="0"/>
              <a:t>(20 faces)</a:t>
            </a:r>
          </a:p>
        </p:txBody>
      </p:sp>
      <p:sp>
        <p:nvSpPr>
          <p:cNvPr id="13" name="TextBox 12"/>
          <p:cNvSpPr txBox="1"/>
          <p:nvPr/>
        </p:nvSpPr>
        <p:spPr>
          <a:xfrm>
            <a:off x="11153968" y="4165997"/>
            <a:ext cx="2705100" cy="861774"/>
          </a:xfrm>
          <a:prstGeom prst="rect">
            <a:avLst/>
          </a:prstGeom>
          <a:noFill/>
        </p:spPr>
        <p:txBody>
          <a:bodyPr wrap="square" rtlCol="0">
            <a:spAutoFit/>
          </a:bodyPr>
          <a:lstStyle/>
          <a:p>
            <a:pPr algn="ctr"/>
            <a:r>
              <a:rPr lang="en-US" b="1" dirty="0"/>
              <a:t>Dodecahedron</a:t>
            </a:r>
          </a:p>
          <a:p>
            <a:pPr algn="ctr"/>
            <a:r>
              <a:rPr lang="en-US" sz="2400" dirty="0"/>
              <a:t>(12 faces)</a:t>
            </a:r>
          </a:p>
        </p:txBody>
      </p:sp>
      <p:grpSp>
        <p:nvGrpSpPr>
          <p:cNvPr id="9" name="Group 8">
            <a:extLst>
              <a:ext uri="{FF2B5EF4-FFF2-40B4-BE49-F238E27FC236}">
                <a16:creationId xmlns:a16="http://schemas.microsoft.com/office/drawing/2014/main" id="{0017C2CC-9427-43EB-AAA7-B8C3B6889C34}"/>
              </a:ext>
            </a:extLst>
          </p:cNvPr>
          <p:cNvGrpSpPr/>
          <p:nvPr/>
        </p:nvGrpSpPr>
        <p:grpSpPr>
          <a:xfrm>
            <a:off x="6523009" y="5192079"/>
            <a:ext cx="1868325" cy="1878984"/>
            <a:chOff x="6523009" y="5034856"/>
            <a:chExt cx="1868325" cy="1878984"/>
          </a:xfrm>
        </p:grpSpPr>
        <p:graphicFrame>
          <p:nvGraphicFramePr>
            <p:cNvPr id="7" name="Object 6">
              <a:extLst>
                <a:ext uri="{FF2B5EF4-FFF2-40B4-BE49-F238E27FC236}">
                  <a16:creationId xmlns:a16="http://schemas.microsoft.com/office/drawing/2014/main" id="{AA97E089-FEB7-4BEA-8B1D-667581D65461}"/>
                </a:ext>
              </a:extLst>
            </p:cNvPr>
            <p:cNvGraphicFramePr>
              <a:graphicFrameLocks noChangeAspect="1"/>
            </p:cNvGraphicFramePr>
            <p:nvPr/>
          </p:nvGraphicFramePr>
          <p:xfrm>
            <a:off x="6523009" y="5034856"/>
            <a:ext cx="1868325" cy="1360031"/>
          </p:xfrm>
          <a:graphic>
            <a:graphicData uri="http://schemas.openxmlformats.org/presentationml/2006/ole">
              <mc:AlternateContent xmlns:mc="http://schemas.openxmlformats.org/markup-compatibility/2006">
                <mc:Choice xmlns:v="urn:schemas-microsoft-com:vml" Requires="v">
                  <p:oleObj spid="_x0000_s8230" r:id="rId8" imgW="3453840" imgH="2514240" progId="">
                    <p:embed/>
                  </p:oleObj>
                </mc:Choice>
                <mc:Fallback>
                  <p:oleObj r:id="rId8" imgW="3453840" imgH="2514240" progId="">
                    <p:embed/>
                    <p:pic>
                      <p:nvPicPr>
                        <p:cNvPr id="7" name="Object 6">
                          <a:extLst>
                            <a:ext uri="{FF2B5EF4-FFF2-40B4-BE49-F238E27FC236}">
                              <a16:creationId xmlns:a16="http://schemas.microsoft.com/office/drawing/2014/main" id="{AA97E089-FEB7-4BEA-8B1D-667581D65461}"/>
                            </a:ext>
                          </a:extLst>
                        </p:cNvPr>
                        <p:cNvPicPr/>
                        <p:nvPr/>
                      </p:nvPicPr>
                      <p:blipFill>
                        <a:blip r:embed="rId9"/>
                        <a:stretch>
                          <a:fillRect/>
                        </a:stretch>
                      </p:blipFill>
                      <p:spPr>
                        <a:xfrm>
                          <a:off x="6523009" y="5034856"/>
                          <a:ext cx="1868325" cy="1360031"/>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464C23C-59E3-4E8F-B794-1E33E7A4BE29}"/>
                </a:ext>
              </a:extLst>
            </p:cNvPr>
            <p:cNvSpPr/>
            <p:nvPr/>
          </p:nvSpPr>
          <p:spPr>
            <a:xfrm>
              <a:off x="7013353" y="6390620"/>
              <a:ext cx="888385" cy="523220"/>
            </a:xfrm>
            <a:prstGeom prst="rect">
              <a:avLst/>
            </a:prstGeom>
          </p:spPr>
          <p:txBody>
            <a:bodyPr wrap="none">
              <a:spAutoFit/>
            </a:bodyPr>
            <a:lstStyle/>
            <a:p>
              <a:r>
                <a:rPr lang="en-US" sz="2800" b="1" dirty="0"/>
                <a:t>“Air”</a:t>
              </a:r>
              <a:endParaRPr lang="en-US" dirty="0"/>
            </a:p>
          </p:txBody>
        </p:sp>
      </p:grpSp>
      <p:grpSp>
        <p:nvGrpSpPr>
          <p:cNvPr id="15" name="Group 14">
            <a:extLst>
              <a:ext uri="{FF2B5EF4-FFF2-40B4-BE49-F238E27FC236}">
                <a16:creationId xmlns:a16="http://schemas.microsoft.com/office/drawing/2014/main" id="{D2FD55DD-D391-4793-A6C5-D9B78928CE73}"/>
              </a:ext>
            </a:extLst>
          </p:cNvPr>
          <p:cNvGrpSpPr/>
          <p:nvPr/>
        </p:nvGrpSpPr>
        <p:grpSpPr>
          <a:xfrm>
            <a:off x="1628256" y="5187119"/>
            <a:ext cx="1868324" cy="1888211"/>
            <a:chOff x="1628256" y="5029896"/>
            <a:chExt cx="1868324" cy="1888211"/>
          </a:xfrm>
        </p:grpSpPr>
        <p:graphicFrame>
          <p:nvGraphicFramePr>
            <p:cNvPr id="14" name="Object 13">
              <a:extLst>
                <a:ext uri="{FF2B5EF4-FFF2-40B4-BE49-F238E27FC236}">
                  <a16:creationId xmlns:a16="http://schemas.microsoft.com/office/drawing/2014/main" id="{4CD1F9F6-065E-42EA-B7C3-4376F2BD397A}"/>
                </a:ext>
              </a:extLst>
            </p:cNvPr>
            <p:cNvGraphicFramePr>
              <a:graphicFrameLocks noChangeAspect="1"/>
            </p:cNvGraphicFramePr>
            <p:nvPr/>
          </p:nvGraphicFramePr>
          <p:xfrm>
            <a:off x="1628256" y="5029896"/>
            <a:ext cx="1868324" cy="1370104"/>
          </p:xfrm>
          <a:graphic>
            <a:graphicData uri="http://schemas.openxmlformats.org/presentationml/2006/ole">
              <mc:AlternateContent xmlns:mc="http://schemas.openxmlformats.org/markup-compatibility/2006">
                <mc:Choice xmlns:v="urn:schemas-microsoft-com:vml" Requires="v">
                  <p:oleObj spid="_x0000_s8231" r:id="rId10" imgW="3428280" imgH="2514240" progId="">
                    <p:embed/>
                  </p:oleObj>
                </mc:Choice>
                <mc:Fallback>
                  <p:oleObj r:id="rId10" imgW="3428280" imgH="2514240" progId="">
                    <p:embed/>
                    <p:pic>
                      <p:nvPicPr>
                        <p:cNvPr id="14" name="Object 13">
                          <a:extLst>
                            <a:ext uri="{FF2B5EF4-FFF2-40B4-BE49-F238E27FC236}">
                              <a16:creationId xmlns:a16="http://schemas.microsoft.com/office/drawing/2014/main" id="{4CD1F9F6-065E-42EA-B7C3-4376F2BD397A}"/>
                            </a:ext>
                          </a:extLst>
                        </p:cNvPr>
                        <p:cNvPicPr/>
                        <p:nvPr/>
                      </p:nvPicPr>
                      <p:blipFill>
                        <a:blip r:embed="rId11"/>
                        <a:stretch>
                          <a:fillRect/>
                        </a:stretch>
                      </p:blipFill>
                      <p:spPr>
                        <a:xfrm>
                          <a:off x="1628256" y="5029896"/>
                          <a:ext cx="1868324" cy="1370104"/>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E126A1EF-67AD-42C6-83B9-D3594AFA2BD4}"/>
                </a:ext>
              </a:extLst>
            </p:cNvPr>
            <p:cNvSpPr/>
            <p:nvPr/>
          </p:nvSpPr>
          <p:spPr>
            <a:xfrm>
              <a:off x="2080125" y="6394887"/>
              <a:ext cx="1018227" cy="523220"/>
            </a:xfrm>
            <a:prstGeom prst="rect">
              <a:avLst/>
            </a:prstGeom>
          </p:spPr>
          <p:txBody>
            <a:bodyPr wrap="none">
              <a:spAutoFit/>
            </a:bodyPr>
            <a:lstStyle/>
            <a:p>
              <a:r>
                <a:rPr lang="en-US" sz="2800" b="1" dirty="0"/>
                <a:t>“Fire”</a:t>
              </a:r>
              <a:endParaRPr lang="en-US" dirty="0"/>
            </a:p>
          </p:txBody>
        </p:sp>
      </p:grpSp>
      <p:grpSp>
        <p:nvGrpSpPr>
          <p:cNvPr id="3" name="Group 2">
            <a:extLst>
              <a:ext uri="{FF2B5EF4-FFF2-40B4-BE49-F238E27FC236}">
                <a16:creationId xmlns:a16="http://schemas.microsoft.com/office/drawing/2014/main" id="{2B2685B8-1AB9-45DF-B965-3A8C062FC566}"/>
              </a:ext>
            </a:extLst>
          </p:cNvPr>
          <p:cNvGrpSpPr/>
          <p:nvPr/>
        </p:nvGrpSpPr>
        <p:grpSpPr>
          <a:xfrm>
            <a:off x="4046543" y="5174720"/>
            <a:ext cx="1861899" cy="1896343"/>
            <a:chOff x="4046543" y="5017497"/>
            <a:chExt cx="1861899" cy="1896343"/>
          </a:xfrm>
        </p:grpSpPr>
        <p:graphicFrame>
          <p:nvGraphicFramePr>
            <p:cNvPr id="16" name="Object 15">
              <a:extLst>
                <a:ext uri="{FF2B5EF4-FFF2-40B4-BE49-F238E27FC236}">
                  <a16:creationId xmlns:a16="http://schemas.microsoft.com/office/drawing/2014/main" id="{57C4F6FC-3603-48A6-B1CA-4A84BD4D24C2}"/>
                </a:ext>
              </a:extLst>
            </p:cNvPr>
            <p:cNvGraphicFramePr>
              <a:graphicFrameLocks noChangeAspect="1"/>
            </p:cNvGraphicFramePr>
            <p:nvPr>
              <p:extLst>
                <p:ext uri="{D42A27DB-BD31-4B8C-83A1-F6EECF244321}">
                  <p14:modId xmlns:p14="http://schemas.microsoft.com/office/powerpoint/2010/main" val="2449064504"/>
                </p:ext>
              </p:extLst>
            </p:nvPr>
          </p:nvGraphicFramePr>
          <p:xfrm>
            <a:off x="4046543" y="5017497"/>
            <a:ext cx="1861899" cy="1377390"/>
          </p:xfrm>
          <a:graphic>
            <a:graphicData uri="http://schemas.openxmlformats.org/presentationml/2006/ole">
              <mc:AlternateContent xmlns:mc="http://schemas.openxmlformats.org/markup-compatibility/2006">
                <mc:Choice xmlns:v="urn:schemas-microsoft-com:vml" Requires="v">
                  <p:oleObj spid="_x0000_s8232" r:id="rId12" imgW="3415680" imgH="2526840" progId="">
                    <p:embed/>
                  </p:oleObj>
                </mc:Choice>
                <mc:Fallback>
                  <p:oleObj r:id="rId12" imgW="3415680" imgH="2526840" progId="">
                    <p:embed/>
                    <p:pic>
                      <p:nvPicPr>
                        <p:cNvPr id="16" name="Object 15">
                          <a:extLst>
                            <a:ext uri="{FF2B5EF4-FFF2-40B4-BE49-F238E27FC236}">
                              <a16:creationId xmlns:a16="http://schemas.microsoft.com/office/drawing/2014/main" id="{57C4F6FC-3603-48A6-B1CA-4A84BD4D24C2}"/>
                            </a:ext>
                          </a:extLst>
                        </p:cNvPr>
                        <p:cNvPicPr/>
                        <p:nvPr/>
                      </p:nvPicPr>
                      <p:blipFill>
                        <a:blip r:embed="rId13"/>
                        <a:stretch>
                          <a:fillRect/>
                        </a:stretch>
                      </p:blipFill>
                      <p:spPr>
                        <a:xfrm>
                          <a:off x="4046543" y="5017497"/>
                          <a:ext cx="1861899" cy="1377390"/>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03A5A041-EB54-49C2-8C6A-821DD6E5C935}"/>
                </a:ext>
              </a:extLst>
            </p:cNvPr>
            <p:cNvSpPr/>
            <p:nvPr/>
          </p:nvSpPr>
          <p:spPr>
            <a:xfrm>
              <a:off x="4345460" y="6390620"/>
              <a:ext cx="1231427" cy="523220"/>
            </a:xfrm>
            <a:prstGeom prst="rect">
              <a:avLst/>
            </a:prstGeom>
          </p:spPr>
          <p:txBody>
            <a:bodyPr wrap="none">
              <a:spAutoFit/>
            </a:bodyPr>
            <a:lstStyle/>
            <a:p>
              <a:r>
                <a:rPr lang="en-US" sz="2800" b="1" dirty="0"/>
                <a:t>“Earth”</a:t>
              </a:r>
              <a:endParaRPr lang="en-US" dirty="0"/>
            </a:p>
          </p:txBody>
        </p:sp>
      </p:grpSp>
      <p:grpSp>
        <p:nvGrpSpPr>
          <p:cNvPr id="18" name="Group 17">
            <a:extLst>
              <a:ext uri="{FF2B5EF4-FFF2-40B4-BE49-F238E27FC236}">
                <a16:creationId xmlns:a16="http://schemas.microsoft.com/office/drawing/2014/main" id="{DBCF07D3-0A35-4DFC-A97E-F29C6B1FBEE1}"/>
              </a:ext>
            </a:extLst>
          </p:cNvPr>
          <p:cNvGrpSpPr/>
          <p:nvPr/>
        </p:nvGrpSpPr>
        <p:grpSpPr>
          <a:xfrm>
            <a:off x="9018560" y="5210552"/>
            <a:ext cx="1868324" cy="1869381"/>
            <a:chOff x="9018560" y="5053329"/>
            <a:chExt cx="1868324" cy="1869381"/>
          </a:xfrm>
        </p:grpSpPr>
        <p:graphicFrame>
          <p:nvGraphicFramePr>
            <p:cNvPr id="17" name="Object 16">
              <a:extLst>
                <a:ext uri="{FF2B5EF4-FFF2-40B4-BE49-F238E27FC236}">
                  <a16:creationId xmlns:a16="http://schemas.microsoft.com/office/drawing/2014/main" id="{DE72B61F-E75E-4244-9053-1E1E9C622BB5}"/>
                </a:ext>
              </a:extLst>
            </p:cNvPr>
            <p:cNvGraphicFramePr>
              <a:graphicFrameLocks noChangeAspect="1"/>
            </p:cNvGraphicFramePr>
            <p:nvPr/>
          </p:nvGraphicFramePr>
          <p:xfrm>
            <a:off x="9018560" y="5053329"/>
            <a:ext cx="1868324" cy="1347416"/>
          </p:xfrm>
          <a:graphic>
            <a:graphicData uri="http://schemas.openxmlformats.org/presentationml/2006/ole">
              <mc:AlternateContent xmlns:mc="http://schemas.openxmlformats.org/markup-compatibility/2006">
                <mc:Choice xmlns:v="urn:schemas-microsoft-com:vml" Requires="v">
                  <p:oleObj spid="_x0000_s8233" r:id="rId14" imgW="3415680" imgH="2463480" progId="">
                    <p:embed/>
                  </p:oleObj>
                </mc:Choice>
                <mc:Fallback>
                  <p:oleObj r:id="rId14" imgW="3415680" imgH="2463480" progId="">
                    <p:embed/>
                    <p:pic>
                      <p:nvPicPr>
                        <p:cNvPr id="17" name="Object 16">
                          <a:extLst>
                            <a:ext uri="{FF2B5EF4-FFF2-40B4-BE49-F238E27FC236}">
                              <a16:creationId xmlns:a16="http://schemas.microsoft.com/office/drawing/2014/main" id="{DE72B61F-E75E-4244-9053-1E1E9C622BB5}"/>
                            </a:ext>
                          </a:extLst>
                        </p:cNvPr>
                        <p:cNvPicPr/>
                        <p:nvPr/>
                      </p:nvPicPr>
                      <p:blipFill>
                        <a:blip r:embed="rId15"/>
                        <a:stretch>
                          <a:fillRect/>
                        </a:stretch>
                      </p:blipFill>
                      <p:spPr>
                        <a:xfrm>
                          <a:off x="9018560" y="5053329"/>
                          <a:ext cx="1868324" cy="1347416"/>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19DB9C3E-6849-4EC3-BAE5-41E6FCCB7BB9}"/>
                </a:ext>
              </a:extLst>
            </p:cNvPr>
            <p:cNvSpPr/>
            <p:nvPr/>
          </p:nvSpPr>
          <p:spPr>
            <a:xfrm>
              <a:off x="9328343" y="6399490"/>
              <a:ext cx="1284839" cy="523220"/>
            </a:xfrm>
            <a:prstGeom prst="rect">
              <a:avLst/>
            </a:prstGeom>
          </p:spPr>
          <p:txBody>
            <a:bodyPr wrap="none">
              <a:spAutoFit/>
            </a:bodyPr>
            <a:lstStyle/>
            <a:p>
              <a:r>
                <a:rPr lang="en-US" sz="2800" b="1" dirty="0"/>
                <a:t>“Water”</a:t>
              </a:r>
              <a:endParaRPr lang="en-US" dirty="0"/>
            </a:p>
          </p:txBody>
        </p:sp>
      </p:grpSp>
      <p:grpSp>
        <p:nvGrpSpPr>
          <p:cNvPr id="21" name="Group 20">
            <a:extLst>
              <a:ext uri="{FF2B5EF4-FFF2-40B4-BE49-F238E27FC236}">
                <a16:creationId xmlns:a16="http://schemas.microsoft.com/office/drawing/2014/main" id="{8BDB7898-854A-48A6-86E3-85A725F19B59}"/>
              </a:ext>
            </a:extLst>
          </p:cNvPr>
          <p:cNvGrpSpPr/>
          <p:nvPr/>
        </p:nvGrpSpPr>
        <p:grpSpPr>
          <a:xfrm>
            <a:off x="10913836" y="5211203"/>
            <a:ext cx="3172057" cy="2212701"/>
            <a:chOff x="10913836" y="5053980"/>
            <a:chExt cx="3172057" cy="2212701"/>
          </a:xfrm>
        </p:grpSpPr>
        <p:pic>
          <p:nvPicPr>
            <p:cNvPr id="19" name="Picture 4" descr="Image result for universe">
              <a:extLst>
                <a:ext uri="{FF2B5EF4-FFF2-40B4-BE49-F238E27FC236}">
                  <a16:creationId xmlns:a16="http://schemas.microsoft.com/office/drawing/2014/main" id="{8F951963-CA89-4010-907C-C86B1F1F4AB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847" r="8313"/>
            <a:stretch/>
          </p:blipFill>
          <p:spPr bwMode="auto">
            <a:xfrm>
              <a:off x="11609783" y="5053980"/>
              <a:ext cx="1880983" cy="134611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A3071DC-3502-417A-B6C7-5B6E7631EDE6}"/>
                </a:ext>
              </a:extLst>
            </p:cNvPr>
            <p:cNvSpPr/>
            <p:nvPr/>
          </p:nvSpPr>
          <p:spPr>
            <a:xfrm>
              <a:off x="10913836" y="6312574"/>
              <a:ext cx="3172057" cy="954107"/>
            </a:xfrm>
            <a:prstGeom prst="rect">
              <a:avLst/>
            </a:prstGeom>
          </p:spPr>
          <p:txBody>
            <a:bodyPr wrap="square">
              <a:spAutoFit/>
            </a:bodyPr>
            <a:lstStyle/>
            <a:p>
              <a:pPr algn="ctr"/>
              <a:r>
                <a:rPr lang="en-US" sz="2800" b="1" dirty="0"/>
                <a:t>“The Heavens / </a:t>
              </a:r>
              <a:r>
                <a:rPr lang="en-US" sz="2800" b="1" dirty="0" err="1"/>
                <a:t>Aether</a:t>
              </a:r>
              <a:r>
                <a:rPr lang="en-US" sz="2800" b="1" dirty="0"/>
                <a:t>”</a:t>
              </a:r>
              <a:endParaRPr lang="en-US" sz="2800" dirty="0"/>
            </a:p>
          </p:txBody>
        </p:sp>
      </p:grpSp>
      <p:sp>
        <p:nvSpPr>
          <p:cNvPr id="30" name="Rectangle 29">
            <a:extLst>
              <a:ext uri="{FF2B5EF4-FFF2-40B4-BE49-F238E27FC236}">
                <a16:creationId xmlns:a16="http://schemas.microsoft.com/office/drawing/2014/main" id="{403BE30B-735F-4B88-BCF8-5C61F35A39B0}"/>
              </a:ext>
            </a:extLst>
          </p:cNvPr>
          <p:cNvSpPr/>
          <p:nvPr/>
        </p:nvSpPr>
        <p:spPr>
          <a:xfrm>
            <a:off x="243839" y="868143"/>
            <a:ext cx="13615229" cy="892552"/>
          </a:xfrm>
          <a:prstGeom prst="rect">
            <a:avLst/>
          </a:prstGeom>
        </p:spPr>
        <p:txBody>
          <a:bodyPr wrap="square">
            <a:spAutoFit/>
          </a:bodyPr>
          <a:lstStyle/>
          <a:p>
            <a:pPr algn="just"/>
            <a:endParaRPr lang="en-US" dirty="0"/>
          </a:p>
          <a:p>
            <a:pPr algn="just"/>
            <a:r>
              <a:rPr lang="en-US" dirty="0"/>
              <a:t>Due to their number, Plato logically prescribed four of these to the four classical elements of antiquity.</a:t>
            </a:r>
          </a:p>
        </p:txBody>
      </p:sp>
    </p:spTree>
    <p:extLst>
      <p:ext uri="{BB962C8B-B14F-4D97-AF65-F5344CB8AC3E}">
        <p14:creationId xmlns:p14="http://schemas.microsoft.com/office/powerpoint/2010/main" val="357208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Empiricism Being Right – The Diameter of the Earth</a:t>
            </a:r>
          </a:p>
        </p:txBody>
      </p:sp>
      <p:sp>
        <p:nvSpPr>
          <p:cNvPr id="17" name="TextBox 16"/>
          <p:cNvSpPr txBox="1"/>
          <p:nvPr/>
        </p:nvSpPr>
        <p:spPr>
          <a:xfrm>
            <a:off x="7447462" y="1790700"/>
            <a:ext cx="6916238" cy="3293209"/>
          </a:xfrm>
          <a:prstGeom prst="rect">
            <a:avLst/>
          </a:prstGeom>
          <a:noFill/>
        </p:spPr>
        <p:txBody>
          <a:bodyPr wrap="square" rtlCol="0">
            <a:spAutoFit/>
          </a:bodyPr>
          <a:lstStyle/>
          <a:p>
            <a:pPr algn="just"/>
            <a:r>
              <a:rPr lang="en-US" dirty="0"/>
              <a:t>In the 3</a:t>
            </a:r>
            <a:r>
              <a:rPr lang="en-US" baseline="30000" dirty="0"/>
              <a:t>rd</a:t>
            </a:r>
            <a:r>
              <a:rPr lang="en-US" dirty="0"/>
              <a:t> century BCE, Eratosthenes of Cyrene, a Greek scientist and mathematician, noted reports that the bottom of a well in the Egyptian city of </a:t>
            </a:r>
            <a:r>
              <a:rPr lang="en-US" dirty="0" err="1"/>
              <a:t>Syene</a:t>
            </a:r>
            <a:r>
              <a:rPr lang="en-US" dirty="0"/>
              <a:t> was illuminated only at noon on the summer solstice, indicating that the sun was directly overhead that city.</a:t>
            </a:r>
          </a:p>
          <a:p>
            <a:pPr algn="just"/>
            <a:endParaRPr lang="en-US" dirty="0"/>
          </a:p>
          <a:p>
            <a:pPr algn="just"/>
            <a:r>
              <a:rPr lang="en-US" dirty="0"/>
              <a:t>He also noted that this was not the case in his own city of Alexandria.</a:t>
            </a:r>
          </a:p>
        </p:txBody>
      </p:sp>
      <p:pic>
        <p:nvPicPr>
          <p:cNvPr id="8" name="Picture 7" descr="A hole in the ground&#10;&#10;Description automatically generated">
            <a:extLst>
              <a:ext uri="{FF2B5EF4-FFF2-40B4-BE49-F238E27FC236}">
                <a16:creationId xmlns:a16="http://schemas.microsoft.com/office/drawing/2014/main" id="{965509D1-DDE4-467A-8413-985FFC4288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048" y="1600200"/>
            <a:ext cx="6798892" cy="5100638"/>
          </a:xfrm>
          <a:prstGeom prst="rect">
            <a:avLst/>
          </a:prstGeom>
        </p:spPr>
      </p:pic>
    </p:spTree>
    <p:extLst>
      <p:ext uri="{BB962C8B-B14F-4D97-AF65-F5344CB8AC3E}">
        <p14:creationId xmlns:p14="http://schemas.microsoft.com/office/powerpoint/2010/main" val="147448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Empiricism Being Right – The Diameter of the Earth</a:t>
            </a:r>
          </a:p>
        </p:txBody>
      </p:sp>
      <p:pic>
        <p:nvPicPr>
          <p:cNvPr id="4100" name="Picture 4" descr="https://upload.wikimedia.org/wikipedia/commons/thumb/c/c7/Eratosthenes%27_method_for_determining_the_size_of_the_Earth.svg/626px-Eratosthenes%27_method_for_determining_the_size_of_the_Earth.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938834"/>
            <a:ext cx="4803469" cy="66897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467350" y="1221700"/>
            <a:ext cx="8896350" cy="2492990"/>
          </a:xfrm>
          <a:prstGeom prst="rect">
            <a:avLst/>
          </a:prstGeom>
          <a:noFill/>
        </p:spPr>
        <p:txBody>
          <a:bodyPr wrap="square" rtlCol="0">
            <a:spAutoFit/>
          </a:bodyPr>
          <a:lstStyle/>
          <a:p>
            <a:pPr algn="just"/>
            <a:r>
              <a:rPr lang="en-US" dirty="0"/>
              <a:t>Eratosthenes measured shadows to experimentally determine the angle of the sun in both cities. Using the assumption that the earth is a sphere, as well as geographical information regarding the distance between the two cities, Eratosthenes calculated the circumference of the earth.</a:t>
            </a:r>
          </a:p>
          <a:p>
            <a:pPr algn="just"/>
            <a:endParaRPr lang="en-US" dirty="0"/>
          </a:p>
          <a:p>
            <a:pPr algn="just"/>
            <a:r>
              <a:rPr lang="en-US" dirty="0"/>
              <a:t>His calculation was accurate to within 16.3% of the value known today.</a:t>
            </a:r>
          </a:p>
        </p:txBody>
      </p:sp>
    </p:spTree>
    <p:extLst>
      <p:ext uri="{BB962C8B-B14F-4D97-AF65-F5344CB8AC3E}">
        <p14:creationId xmlns:p14="http://schemas.microsoft.com/office/powerpoint/2010/main" val="146424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ACB8-02E4-4268-9855-52CD7D6E058F}"/>
              </a:ext>
            </a:extLst>
          </p:cNvPr>
          <p:cNvSpPr>
            <a:spLocks noGrp="1"/>
          </p:cNvSpPr>
          <p:nvPr>
            <p:ph type="title"/>
          </p:nvPr>
        </p:nvSpPr>
        <p:spPr/>
        <p:txBody>
          <a:bodyPr/>
          <a:lstStyle/>
          <a:p>
            <a:r>
              <a:rPr lang="en-US" dirty="0"/>
              <a:t>Empiricism Being Wrong – The Geocentric Universe</a:t>
            </a:r>
          </a:p>
        </p:txBody>
      </p:sp>
      <p:pic>
        <p:nvPicPr>
          <p:cNvPr id="9220" name="Picture 4">
            <a:extLst>
              <a:ext uri="{FF2B5EF4-FFF2-40B4-BE49-F238E27FC236}">
                <a16:creationId xmlns:a16="http://schemas.microsoft.com/office/drawing/2014/main" id="{4FC14B43-A2D4-4A83-B07A-0B867F958E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971550"/>
            <a:ext cx="6896100" cy="6896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347B3D-157C-4D17-99AC-66EAE96244A0}"/>
              </a:ext>
            </a:extLst>
          </p:cNvPr>
          <p:cNvSpPr txBox="1"/>
          <p:nvPr/>
        </p:nvSpPr>
        <p:spPr>
          <a:xfrm>
            <a:off x="7772400" y="1524000"/>
            <a:ext cx="5924550" cy="5047536"/>
          </a:xfrm>
          <a:prstGeom prst="rect">
            <a:avLst/>
          </a:prstGeom>
          <a:noFill/>
        </p:spPr>
        <p:txBody>
          <a:bodyPr wrap="square" rtlCol="0">
            <a:spAutoFit/>
          </a:bodyPr>
          <a:lstStyle/>
          <a:p>
            <a:pPr algn="just"/>
            <a:r>
              <a:rPr lang="en-US" dirty="0"/>
              <a:t>Although it holds no truth, the geocentric model of the universe is rooted in empiricism. Two observations support this idea:</a:t>
            </a:r>
          </a:p>
          <a:p>
            <a:pPr algn="just"/>
            <a:endParaRPr lang="en-US" dirty="0"/>
          </a:p>
          <a:p>
            <a:pPr marL="514350" indent="-514350" algn="just">
              <a:spcAft>
                <a:spcPts val="1200"/>
              </a:spcAft>
              <a:buAutoNum type="arabicParenR"/>
            </a:pPr>
            <a:r>
              <a:rPr lang="en-US" dirty="0"/>
              <a:t>The sun appears to revolve around the Earth at the same rate no matter where you are on Earth. Other planets have their own motions, but also appear to revolve around the Earth once per day.</a:t>
            </a:r>
          </a:p>
          <a:p>
            <a:pPr marL="514350" indent="-514350" algn="just">
              <a:spcAft>
                <a:spcPts val="1200"/>
              </a:spcAft>
              <a:buAutoNum type="arabicParenR"/>
            </a:pPr>
            <a:r>
              <a:rPr lang="en-US" dirty="0"/>
              <a:t>Earth seems to be unmoving from the perspective of a person on its surface; it feels solid, stable, and stationary.</a:t>
            </a:r>
          </a:p>
        </p:txBody>
      </p:sp>
    </p:spTree>
    <p:extLst>
      <p:ext uri="{BB962C8B-B14F-4D97-AF65-F5344CB8AC3E}">
        <p14:creationId xmlns:p14="http://schemas.microsoft.com/office/powerpoint/2010/main" val="202368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12F29FF-7809-45F0-81E1-8DF59F068F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4540" y="823913"/>
            <a:ext cx="8269405" cy="5824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1AF074-E225-4C8C-9E1C-7EFBECD0DF30}"/>
              </a:ext>
            </a:extLst>
          </p:cNvPr>
          <p:cNvSpPr txBox="1"/>
          <p:nvPr/>
        </p:nvSpPr>
        <p:spPr>
          <a:xfrm>
            <a:off x="5978993" y="6648451"/>
            <a:ext cx="7927507" cy="1200329"/>
          </a:xfrm>
          <a:prstGeom prst="rect">
            <a:avLst/>
          </a:prstGeom>
          <a:noFill/>
        </p:spPr>
        <p:txBody>
          <a:bodyPr wrap="square" rtlCol="0">
            <a:spAutoFit/>
          </a:bodyPr>
          <a:lstStyle/>
          <a:p>
            <a:r>
              <a:rPr lang="en-US" sz="2400" b="1" dirty="0"/>
              <a:t>Al-</a:t>
            </a:r>
            <a:r>
              <a:rPr lang="en-US" sz="2400" b="1" dirty="0" err="1"/>
              <a:t>Biruni’s</a:t>
            </a:r>
            <a:r>
              <a:rPr lang="en-US" sz="2400" b="1" dirty="0"/>
              <a:t> Phases of the Moon (c. 973 – 1050 CE)</a:t>
            </a:r>
          </a:p>
          <a:p>
            <a:r>
              <a:rPr lang="en-US" sz="2400" dirty="0" err="1"/>
              <a:t>Abū</a:t>
            </a:r>
            <a:r>
              <a:rPr lang="en-US" sz="2400" dirty="0"/>
              <a:t> </a:t>
            </a:r>
            <a:r>
              <a:rPr lang="en-US" sz="2400" dirty="0" err="1"/>
              <a:t>Rayḥān</a:t>
            </a:r>
            <a:r>
              <a:rPr lang="en-US" sz="2400" dirty="0"/>
              <a:t> </a:t>
            </a:r>
            <a:r>
              <a:rPr lang="en-US" sz="2400" dirty="0" err="1"/>
              <a:t>Muḥammad</a:t>
            </a:r>
            <a:r>
              <a:rPr lang="en-US" sz="2400" dirty="0"/>
              <a:t> ibn </a:t>
            </a:r>
            <a:r>
              <a:rPr lang="en-US" sz="2400" dirty="0" err="1"/>
              <a:t>Aḥmad</a:t>
            </a:r>
            <a:r>
              <a:rPr lang="en-US" sz="2400" dirty="0"/>
              <a:t> Al-</a:t>
            </a:r>
            <a:r>
              <a:rPr lang="en-US" sz="2400" dirty="0" err="1"/>
              <a:t>Bīrūnī</a:t>
            </a:r>
            <a:r>
              <a:rPr lang="en-US" sz="2400" dirty="0"/>
              <a:t> was an Iranian scholar and polymath. </a:t>
            </a:r>
            <a:endParaRPr lang="en-US" sz="2400" b="1" dirty="0"/>
          </a:p>
        </p:txBody>
      </p:sp>
      <p:sp>
        <p:nvSpPr>
          <p:cNvPr id="4" name="TextBox 3">
            <a:extLst>
              <a:ext uri="{FF2B5EF4-FFF2-40B4-BE49-F238E27FC236}">
                <a16:creationId xmlns:a16="http://schemas.microsoft.com/office/drawing/2014/main" id="{C38DC3BE-CB81-4540-97F4-44A7911D0E00}"/>
              </a:ext>
            </a:extLst>
          </p:cNvPr>
          <p:cNvSpPr txBox="1"/>
          <p:nvPr/>
        </p:nvSpPr>
        <p:spPr>
          <a:xfrm>
            <a:off x="266701" y="823913"/>
            <a:ext cx="5067300" cy="2492990"/>
          </a:xfrm>
          <a:prstGeom prst="rect">
            <a:avLst/>
          </a:prstGeom>
          <a:noFill/>
        </p:spPr>
        <p:txBody>
          <a:bodyPr wrap="square" rtlCol="0">
            <a:spAutoFit/>
          </a:bodyPr>
          <a:lstStyle/>
          <a:p>
            <a:pPr algn="just"/>
            <a:r>
              <a:rPr lang="en-US" dirty="0"/>
              <a:t>Middle Eastern culture was influenced by the works of Aristotle and the philosophy of empiricism. They continued to make significant advances in mathematics, astronomy, and medicine throughout the middle ages. </a:t>
            </a:r>
          </a:p>
        </p:txBody>
      </p:sp>
    </p:spTree>
    <p:extLst>
      <p:ext uri="{BB962C8B-B14F-4D97-AF65-F5344CB8AC3E}">
        <p14:creationId xmlns:p14="http://schemas.microsoft.com/office/powerpoint/2010/main" val="374868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D69569-9BEA-4767-A8EE-0E2A5F75F44A}"/>
              </a:ext>
            </a:extLst>
          </p:cNvPr>
          <p:cNvSpPr txBox="1"/>
          <p:nvPr/>
        </p:nvSpPr>
        <p:spPr>
          <a:xfrm>
            <a:off x="8001000" y="1023967"/>
            <a:ext cx="5772149" cy="1692771"/>
          </a:xfrm>
          <a:prstGeom prst="rect">
            <a:avLst/>
          </a:prstGeom>
          <a:noFill/>
        </p:spPr>
        <p:txBody>
          <a:bodyPr wrap="square" rtlCol="0">
            <a:spAutoFit/>
          </a:bodyPr>
          <a:lstStyle/>
          <a:p>
            <a:pPr algn="just"/>
            <a:r>
              <a:rPr lang="en-US" dirty="0">
                <a:solidFill>
                  <a:schemeClr val="bg1"/>
                </a:solidFill>
              </a:rPr>
              <a:t>Sadly, most of the scientific advances of the Greeks were forgotten in Europe after the fall of Rome, and European culture entered what is sometimes known as “The Dark Ages”.</a:t>
            </a:r>
          </a:p>
        </p:txBody>
      </p:sp>
      <p:pic>
        <p:nvPicPr>
          <p:cNvPr id="7" name="Picture 2" descr="Image result for fall of rome">
            <a:extLst>
              <a:ext uri="{FF2B5EF4-FFF2-40B4-BE49-F238E27FC236}">
                <a16:creationId xmlns:a16="http://schemas.microsoft.com/office/drawing/2014/main" id="{2D9A0E59-DAB2-4FBA-B006-1EE1443BABB8}"/>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266701" y="933219"/>
            <a:ext cx="7328015" cy="491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7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4FB41970-9524-4046-89BB-B4D4A6C785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382" y="381000"/>
            <a:ext cx="7955756" cy="617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984CAD-5794-4790-AE2A-C8AC265A43E3}"/>
              </a:ext>
            </a:extLst>
          </p:cNvPr>
          <p:cNvSpPr txBox="1"/>
          <p:nvPr/>
        </p:nvSpPr>
        <p:spPr>
          <a:xfrm>
            <a:off x="6225382" y="6553200"/>
            <a:ext cx="7955756" cy="1292662"/>
          </a:xfrm>
          <a:prstGeom prst="rect">
            <a:avLst/>
          </a:prstGeom>
          <a:noFill/>
        </p:spPr>
        <p:txBody>
          <a:bodyPr wrap="square" rtlCol="0">
            <a:spAutoFit/>
          </a:bodyPr>
          <a:lstStyle/>
          <a:p>
            <a:r>
              <a:rPr lang="en-US" b="1" dirty="0"/>
              <a:t>The School of Athens (c. 1511 CE)</a:t>
            </a:r>
          </a:p>
          <a:p>
            <a:r>
              <a:rPr lang="en-US" dirty="0"/>
              <a:t>Painting by </a:t>
            </a:r>
            <a:r>
              <a:rPr lang="en-US" dirty="0" err="1"/>
              <a:t>Raffaello</a:t>
            </a:r>
            <a:r>
              <a:rPr lang="en-US" dirty="0"/>
              <a:t> </a:t>
            </a:r>
            <a:r>
              <a:rPr lang="en-US" dirty="0" err="1"/>
              <a:t>Sanzio</a:t>
            </a:r>
            <a:r>
              <a:rPr lang="en-US" dirty="0"/>
              <a:t> da Urbino depicting a number of Greek philosophers, including Plato and Aristotle.</a:t>
            </a:r>
          </a:p>
        </p:txBody>
      </p:sp>
      <p:sp>
        <p:nvSpPr>
          <p:cNvPr id="5" name="TextBox 4">
            <a:extLst>
              <a:ext uri="{FF2B5EF4-FFF2-40B4-BE49-F238E27FC236}">
                <a16:creationId xmlns:a16="http://schemas.microsoft.com/office/drawing/2014/main" id="{0714013D-8961-4580-9844-C276EE7D4D6D}"/>
              </a:ext>
            </a:extLst>
          </p:cNvPr>
          <p:cNvSpPr txBox="1"/>
          <p:nvPr/>
        </p:nvSpPr>
        <p:spPr>
          <a:xfrm>
            <a:off x="449262" y="647700"/>
            <a:ext cx="5322888" cy="2492990"/>
          </a:xfrm>
          <a:prstGeom prst="rect">
            <a:avLst/>
          </a:prstGeom>
          <a:noFill/>
        </p:spPr>
        <p:txBody>
          <a:bodyPr wrap="square" rtlCol="0">
            <a:spAutoFit/>
          </a:bodyPr>
          <a:lstStyle/>
          <a:p>
            <a:pPr algn="just"/>
            <a:r>
              <a:rPr lang="en-US" dirty="0"/>
              <a:t>In the 12</a:t>
            </a:r>
            <a:r>
              <a:rPr lang="en-US" baseline="30000" dirty="0"/>
              <a:t>th</a:t>
            </a:r>
            <a:r>
              <a:rPr lang="en-US" dirty="0"/>
              <a:t> century, European scholars became exposed to the knowledge and culture preserved and cultivated in the Middle East, and Europe re-emerged from the Dark Ages in a period known as the Renaissance.</a:t>
            </a:r>
          </a:p>
        </p:txBody>
      </p:sp>
    </p:spTree>
    <p:extLst>
      <p:ext uri="{BB962C8B-B14F-4D97-AF65-F5344CB8AC3E}">
        <p14:creationId xmlns:p14="http://schemas.microsoft.com/office/powerpoint/2010/main" val="222334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857250"/>
            <a:ext cx="9403858" cy="6732270"/>
          </a:xfrm>
        </p:spPr>
        <p:txBody>
          <a:bodyPr/>
          <a:lstStyle/>
          <a:p>
            <a:pPr marL="0" indent="0" algn="just">
              <a:buNone/>
            </a:pPr>
            <a:r>
              <a:rPr lang="en-US" b="1" dirty="0">
                <a:solidFill>
                  <a:schemeClr val="tx1"/>
                </a:solidFill>
              </a:rPr>
              <a:t>Scholasticism</a:t>
            </a:r>
          </a:p>
          <a:p>
            <a:pPr marL="0" indent="0" algn="just">
              <a:buNone/>
            </a:pPr>
            <a:r>
              <a:rPr lang="en-US" dirty="0">
                <a:solidFill>
                  <a:schemeClr val="tx1"/>
                </a:solidFill>
              </a:rPr>
              <a:t>One of the primary schools of medieval philosophy. Scholasticism attempted to reconcile the philosophies of the ancient philosophers with medieval religious beliefs.</a:t>
            </a:r>
          </a:p>
          <a:p>
            <a:pPr marL="0" indent="0" algn="just">
              <a:buNone/>
            </a:pPr>
            <a:r>
              <a:rPr lang="en-US" dirty="0">
                <a:solidFill>
                  <a:schemeClr val="tx1"/>
                </a:solidFill>
              </a:rPr>
              <a:t>It relied heavily on presupposed dogma and tradition.</a:t>
            </a:r>
            <a:endParaRPr lang="en-US" sz="1800" dirty="0">
              <a:solidFill>
                <a:schemeClr val="tx1"/>
              </a:solidFill>
            </a:endParaRPr>
          </a:p>
          <a:p>
            <a:pPr marL="0" indent="0" algn="just">
              <a:buNone/>
            </a:pPr>
            <a:endParaRPr lang="en-US" dirty="0">
              <a:solidFill>
                <a:schemeClr val="tx1"/>
              </a:solidFill>
            </a:endParaRPr>
          </a:p>
        </p:txBody>
      </p:sp>
      <p:sp>
        <p:nvSpPr>
          <p:cNvPr id="6" name="TextBox 5">
            <a:extLst>
              <a:ext uri="{FF2B5EF4-FFF2-40B4-BE49-F238E27FC236}">
                <a16:creationId xmlns:a16="http://schemas.microsoft.com/office/drawing/2014/main" id="{C88AFDFA-8B47-4FB1-8946-F79CF2A68EF1}"/>
              </a:ext>
            </a:extLst>
          </p:cNvPr>
          <p:cNvSpPr txBox="1"/>
          <p:nvPr/>
        </p:nvSpPr>
        <p:spPr>
          <a:xfrm>
            <a:off x="10239602" y="3609350"/>
            <a:ext cx="3850807" cy="1077218"/>
          </a:xfrm>
          <a:prstGeom prst="rect">
            <a:avLst/>
          </a:prstGeom>
          <a:noFill/>
        </p:spPr>
        <p:txBody>
          <a:bodyPr wrap="square" rtlCol="0">
            <a:spAutoFit/>
          </a:bodyPr>
          <a:lstStyle/>
          <a:p>
            <a:r>
              <a:rPr lang="en-US" sz="2800" b="1" dirty="0"/>
              <a:t>Albertus Magnus</a:t>
            </a:r>
          </a:p>
          <a:p>
            <a:r>
              <a:rPr lang="en-US" sz="1800" b="1" dirty="0"/>
              <a:t>(1193 – 1250 CE)</a:t>
            </a:r>
          </a:p>
          <a:p>
            <a:endParaRPr lang="en-US" sz="1800" b="1" dirty="0"/>
          </a:p>
        </p:txBody>
      </p:sp>
      <p:pic>
        <p:nvPicPr>
          <p:cNvPr id="7" name="Picture 4" descr="Image result for thomas aquinas">
            <a:extLst>
              <a:ext uri="{FF2B5EF4-FFF2-40B4-BE49-F238E27FC236}">
                <a16:creationId xmlns:a16="http://schemas.microsoft.com/office/drawing/2014/main" id="{9BE4F889-301E-4BD5-A579-F29907EF8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311" r="20327"/>
          <a:stretch/>
        </p:blipFill>
        <p:spPr bwMode="auto">
          <a:xfrm>
            <a:off x="11472484" y="4114800"/>
            <a:ext cx="2026021" cy="27026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Image result for albertus magnus">
            <a:extLst>
              <a:ext uri="{FF2B5EF4-FFF2-40B4-BE49-F238E27FC236}">
                <a16:creationId xmlns:a16="http://schemas.microsoft.com/office/drawing/2014/main" id="{C84D8052-12C1-41DA-8AD4-B0EAA57A8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54" r="12606"/>
          <a:stretch/>
        </p:blipFill>
        <p:spPr bwMode="auto">
          <a:xfrm>
            <a:off x="10239602" y="688628"/>
            <a:ext cx="2047367" cy="285440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7E5EB-D586-4CEC-9C1F-0FFDB859F63B}"/>
              </a:ext>
            </a:extLst>
          </p:cNvPr>
          <p:cNvSpPr txBox="1"/>
          <p:nvPr/>
        </p:nvSpPr>
        <p:spPr>
          <a:xfrm>
            <a:off x="11449050" y="6817429"/>
            <a:ext cx="3850807" cy="1077218"/>
          </a:xfrm>
          <a:prstGeom prst="rect">
            <a:avLst/>
          </a:prstGeom>
          <a:noFill/>
        </p:spPr>
        <p:txBody>
          <a:bodyPr wrap="square" rtlCol="0">
            <a:spAutoFit/>
          </a:bodyPr>
          <a:lstStyle/>
          <a:p>
            <a:r>
              <a:rPr lang="en-US" sz="2800" b="1" dirty="0"/>
              <a:t>Thomas Aquinas</a:t>
            </a:r>
          </a:p>
          <a:p>
            <a:r>
              <a:rPr lang="en-US" sz="1800" b="1" dirty="0"/>
              <a:t>(1225 – 1274 CE)</a:t>
            </a:r>
          </a:p>
          <a:p>
            <a:endParaRPr lang="en-US" sz="1800" b="1" dirty="0"/>
          </a:p>
        </p:txBody>
      </p:sp>
    </p:spTree>
    <p:extLst>
      <p:ext uri="{BB962C8B-B14F-4D97-AF65-F5344CB8AC3E}">
        <p14:creationId xmlns:p14="http://schemas.microsoft.com/office/powerpoint/2010/main" val="25760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roger bacon">
            <a:extLst>
              <a:ext uri="{FF2B5EF4-FFF2-40B4-BE49-F238E27FC236}">
                <a16:creationId xmlns:a16="http://schemas.microsoft.com/office/drawing/2014/main" id="{830BB068-AD72-4102-AB37-613D0F6941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200"/>
          <a:stretch/>
        </p:blipFill>
        <p:spPr bwMode="auto">
          <a:xfrm>
            <a:off x="493713" y="685800"/>
            <a:ext cx="2934303" cy="3943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0E9087-C7A1-46B7-8E97-EBB3BC5371D8}"/>
              </a:ext>
            </a:extLst>
          </p:cNvPr>
          <p:cNvSpPr txBox="1"/>
          <p:nvPr/>
        </p:nvSpPr>
        <p:spPr>
          <a:xfrm>
            <a:off x="752702" y="4629150"/>
            <a:ext cx="3850807" cy="1384995"/>
          </a:xfrm>
          <a:prstGeom prst="rect">
            <a:avLst/>
          </a:prstGeom>
          <a:noFill/>
        </p:spPr>
        <p:txBody>
          <a:bodyPr wrap="square" rtlCol="0">
            <a:spAutoFit/>
          </a:bodyPr>
          <a:lstStyle/>
          <a:p>
            <a:r>
              <a:rPr lang="en-US" sz="3600" b="1" dirty="0"/>
              <a:t>Roger Bacon</a:t>
            </a:r>
          </a:p>
          <a:p>
            <a:r>
              <a:rPr lang="en-US" sz="2400" b="1" dirty="0"/>
              <a:t>(1210 – 1293 CE)</a:t>
            </a:r>
          </a:p>
          <a:p>
            <a:endParaRPr lang="en-US" sz="2400" b="1" dirty="0"/>
          </a:p>
        </p:txBody>
      </p:sp>
      <p:sp>
        <p:nvSpPr>
          <p:cNvPr id="4" name="TextBox 3">
            <a:extLst>
              <a:ext uri="{FF2B5EF4-FFF2-40B4-BE49-F238E27FC236}">
                <a16:creationId xmlns:a16="http://schemas.microsoft.com/office/drawing/2014/main" id="{596E13C1-98C3-487A-B7CA-D2B129EF1ABA}"/>
              </a:ext>
            </a:extLst>
          </p:cNvPr>
          <p:cNvSpPr txBox="1"/>
          <p:nvPr/>
        </p:nvSpPr>
        <p:spPr>
          <a:xfrm>
            <a:off x="4800600" y="1368208"/>
            <a:ext cx="8591550" cy="3539430"/>
          </a:xfrm>
          <a:prstGeom prst="rect">
            <a:avLst/>
          </a:prstGeom>
          <a:noFill/>
        </p:spPr>
        <p:txBody>
          <a:bodyPr wrap="square" rtlCol="0">
            <a:spAutoFit/>
          </a:bodyPr>
          <a:lstStyle/>
          <a:p>
            <a:pPr algn="just"/>
            <a:r>
              <a:rPr lang="en-US" sz="3200" dirty="0"/>
              <a:t>Roger Bacon was an English Franciscan friar, philosopher, scientist, and scholar who called for an end to blind acceptance of widely accepted writings. </a:t>
            </a:r>
          </a:p>
          <a:p>
            <a:pPr algn="just"/>
            <a:endParaRPr lang="en-US" sz="3200" dirty="0"/>
          </a:p>
          <a:p>
            <a:pPr algn="just"/>
            <a:r>
              <a:rPr lang="en-US" sz="3200" dirty="0"/>
              <a:t>He was particularly critical of Aristotle’s ideas, which, while valuable, were often accepted as face even in the face of evidence which did not support them.</a:t>
            </a:r>
          </a:p>
        </p:txBody>
      </p:sp>
    </p:spTree>
    <p:extLst>
      <p:ext uri="{BB962C8B-B14F-4D97-AF65-F5344CB8AC3E}">
        <p14:creationId xmlns:p14="http://schemas.microsoft.com/office/powerpoint/2010/main" val="352254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1097280"/>
            <a:ext cx="9414510" cy="6492240"/>
          </a:xfrm>
        </p:spPr>
        <p:txBody>
          <a:bodyPr/>
          <a:lstStyle/>
          <a:p>
            <a:pPr marL="0" indent="0" algn="just">
              <a:buNone/>
            </a:pPr>
            <a:r>
              <a:rPr lang="en-US" b="1" dirty="0">
                <a:solidFill>
                  <a:schemeClr val="tx1"/>
                </a:solidFill>
              </a:rPr>
              <a:t>Inductivism</a:t>
            </a:r>
          </a:p>
          <a:p>
            <a:pPr marL="0" indent="0" algn="just">
              <a:buNone/>
            </a:pPr>
            <a:r>
              <a:rPr lang="en-US" dirty="0">
                <a:solidFill>
                  <a:schemeClr val="tx1"/>
                </a:solidFill>
              </a:rPr>
              <a:t>A philosophy in which one observes natural phenomena, proposes a law to generalize an observed pattern, and confirms this law through observation.</a:t>
            </a:r>
          </a:p>
          <a:p>
            <a:pPr marL="0" indent="0" algn="just">
              <a:buNone/>
            </a:pPr>
            <a:endParaRPr lang="en-US" sz="1800" dirty="0">
              <a:solidFill>
                <a:schemeClr val="tx1"/>
              </a:solidFill>
            </a:endParaRPr>
          </a:p>
          <a:p>
            <a:pPr marL="0" indent="0" algn="just">
              <a:buNone/>
            </a:pPr>
            <a:r>
              <a:rPr lang="en-US" dirty="0">
                <a:solidFill>
                  <a:schemeClr val="tx1"/>
                </a:solidFill>
              </a:rPr>
              <a:t>If the law continues to be upheld, one progressively proposes broader laws as more observations allow.</a:t>
            </a:r>
          </a:p>
          <a:p>
            <a:pPr marL="0" indent="0" algn="just">
              <a:buNone/>
            </a:pPr>
            <a:r>
              <a:rPr lang="en-US" sz="2000" dirty="0">
                <a:solidFill>
                  <a:schemeClr val="tx1"/>
                </a:solidFill>
              </a:rPr>
              <a:t>(Proposed by Francis Bacon, c. 1620 CE)</a:t>
            </a:r>
          </a:p>
          <a:p>
            <a:pPr marL="0" indent="0" algn="just">
              <a:buNone/>
            </a:pPr>
            <a:endParaRPr lang="en-US" sz="1800" dirty="0">
              <a:solidFill>
                <a:schemeClr val="tx1"/>
              </a:solidFill>
            </a:endParaRPr>
          </a:p>
          <a:p>
            <a:pPr marL="0" indent="0" algn="just">
              <a:buNone/>
            </a:pPr>
            <a:endParaRPr lang="en-US" dirty="0">
              <a:solidFill>
                <a:schemeClr val="tx1"/>
              </a:solidFill>
            </a:endParaRPr>
          </a:p>
        </p:txBody>
      </p:sp>
      <p:pic>
        <p:nvPicPr>
          <p:cNvPr id="14340" name="Picture 4" descr="Image result for francis bacon">
            <a:extLst>
              <a:ext uri="{FF2B5EF4-FFF2-40B4-BE49-F238E27FC236}">
                <a16:creationId xmlns:a16="http://schemas.microsoft.com/office/drawing/2014/main" id="{531938C7-2831-4920-B177-53B68488B5D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24" r="19019" b="24769"/>
          <a:stretch/>
        </p:blipFill>
        <p:spPr bwMode="auto">
          <a:xfrm>
            <a:off x="10214609" y="342900"/>
            <a:ext cx="3634741" cy="51138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C8A225-5BCB-49FC-BB21-B0F040D6F894}"/>
              </a:ext>
            </a:extLst>
          </p:cNvPr>
          <p:cNvSpPr txBox="1"/>
          <p:nvPr/>
        </p:nvSpPr>
        <p:spPr>
          <a:xfrm>
            <a:off x="10836743" y="5456712"/>
            <a:ext cx="3850807" cy="1384995"/>
          </a:xfrm>
          <a:prstGeom prst="rect">
            <a:avLst/>
          </a:prstGeom>
          <a:noFill/>
        </p:spPr>
        <p:txBody>
          <a:bodyPr wrap="square" rtlCol="0">
            <a:spAutoFit/>
          </a:bodyPr>
          <a:lstStyle/>
          <a:p>
            <a:r>
              <a:rPr lang="en-US" sz="3600" b="1" dirty="0"/>
              <a:t>Francis Bacon</a:t>
            </a:r>
          </a:p>
          <a:p>
            <a:r>
              <a:rPr lang="en-US" sz="2400" b="1" dirty="0"/>
              <a:t>(1561 – 1626 CE)</a:t>
            </a:r>
          </a:p>
          <a:p>
            <a:endParaRPr lang="en-US" sz="2400" b="1" dirty="0"/>
          </a:p>
        </p:txBody>
      </p:sp>
    </p:spTree>
    <p:extLst>
      <p:ext uri="{BB962C8B-B14F-4D97-AF65-F5344CB8AC3E}">
        <p14:creationId xmlns:p14="http://schemas.microsoft.com/office/powerpoint/2010/main" val="426405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horse in a desert&#10;&#10;Description automatically generated">
            <a:extLst>
              <a:ext uri="{FF2B5EF4-FFF2-40B4-BE49-F238E27FC236}">
                <a16:creationId xmlns:a16="http://schemas.microsoft.com/office/drawing/2014/main" id="{05A5C6CA-21A8-47B8-A369-BE80D5D7075C}"/>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r="9111" b="23108"/>
          <a:stretch/>
        </p:blipFill>
        <p:spPr>
          <a:xfrm>
            <a:off x="0" y="-20839"/>
            <a:ext cx="14630400" cy="8250440"/>
          </a:xfrm>
          <a:prstGeom prst="rect">
            <a:avLst/>
          </a:prstGeom>
        </p:spPr>
      </p:pic>
      <p:grpSp>
        <p:nvGrpSpPr>
          <p:cNvPr id="9" name="Group 8">
            <a:extLst>
              <a:ext uri="{FF2B5EF4-FFF2-40B4-BE49-F238E27FC236}">
                <a16:creationId xmlns:a16="http://schemas.microsoft.com/office/drawing/2014/main" id="{D7D38CD2-FBA0-4F50-AAA9-E03E1FF04541}"/>
              </a:ext>
            </a:extLst>
          </p:cNvPr>
          <p:cNvGrpSpPr/>
          <p:nvPr/>
        </p:nvGrpSpPr>
        <p:grpSpPr>
          <a:xfrm>
            <a:off x="511643" y="371476"/>
            <a:ext cx="7927507" cy="7486648"/>
            <a:chOff x="511643" y="371476"/>
            <a:chExt cx="7927507" cy="7486648"/>
          </a:xfrm>
          <a:effectLst/>
        </p:grpSpPr>
        <p:pic>
          <p:nvPicPr>
            <p:cNvPr id="7" name="Picture 6" descr="A close up of a newspaper&#10;&#10;Description automatically generated">
              <a:extLst>
                <a:ext uri="{FF2B5EF4-FFF2-40B4-BE49-F238E27FC236}">
                  <a16:creationId xmlns:a16="http://schemas.microsoft.com/office/drawing/2014/main" id="{CC83AAC8-EF91-413A-A2F0-5D010F5856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643" y="371476"/>
              <a:ext cx="7546507" cy="5782696"/>
            </a:xfrm>
            <a:prstGeom prst="rect">
              <a:avLst/>
            </a:prstGeom>
            <a:effectLst>
              <a:outerShdw blurRad="101600" dist="63500" dir="2700000" algn="t" rotWithShape="0">
                <a:prstClr val="black">
                  <a:alpha val="40000"/>
                </a:prstClr>
              </a:outerShdw>
            </a:effectLst>
          </p:spPr>
        </p:pic>
        <p:sp>
          <p:nvSpPr>
            <p:cNvPr id="8" name="TextBox 7">
              <a:extLst>
                <a:ext uri="{FF2B5EF4-FFF2-40B4-BE49-F238E27FC236}">
                  <a16:creationId xmlns:a16="http://schemas.microsoft.com/office/drawing/2014/main" id="{F1B515B5-AC70-4F14-97B9-BA19076978EA}"/>
                </a:ext>
              </a:extLst>
            </p:cNvPr>
            <p:cNvSpPr txBox="1"/>
            <p:nvPr/>
          </p:nvSpPr>
          <p:spPr>
            <a:xfrm>
              <a:off x="511643" y="6257686"/>
              <a:ext cx="7927507" cy="1600438"/>
            </a:xfrm>
            <a:prstGeom prst="rect">
              <a:avLst/>
            </a:prstGeom>
            <a:noFill/>
          </p:spPr>
          <p:txBody>
            <a:bodyPr wrap="square" rtlCol="0">
              <a:spAutoFit/>
            </a:bodyPr>
            <a:lstStyle/>
            <a:p>
              <a:r>
                <a:rPr lang="en-US" sz="2400" b="1" dirty="0"/>
                <a:t>The Edwin Smith Papyrus (c. 1600 BCE)</a:t>
              </a:r>
            </a:p>
            <a:p>
              <a:r>
                <a:rPr lang="en-US" sz="2400" dirty="0"/>
                <a:t>An Egyptian medical textbook. Contains similarities to the empirical method of science.</a:t>
              </a:r>
            </a:p>
            <a:p>
              <a:endParaRPr lang="en-US" sz="2400" b="1" dirty="0"/>
            </a:p>
          </p:txBody>
        </p:sp>
      </p:grpSp>
      <p:grpSp>
        <p:nvGrpSpPr>
          <p:cNvPr id="11" name="Group 10">
            <a:extLst>
              <a:ext uri="{FF2B5EF4-FFF2-40B4-BE49-F238E27FC236}">
                <a16:creationId xmlns:a16="http://schemas.microsoft.com/office/drawing/2014/main" id="{0FA63C41-B94E-49DB-A98F-D1056BEEE72D}"/>
              </a:ext>
            </a:extLst>
          </p:cNvPr>
          <p:cNvGrpSpPr/>
          <p:nvPr/>
        </p:nvGrpSpPr>
        <p:grpSpPr>
          <a:xfrm>
            <a:off x="8839201" y="676275"/>
            <a:ext cx="5279556" cy="3438525"/>
            <a:chOff x="8839201" y="676275"/>
            <a:chExt cx="5279556" cy="3438525"/>
          </a:xfrm>
        </p:grpSpPr>
        <p:pic>
          <p:nvPicPr>
            <p:cNvPr id="2050" name="Picture 2" descr="Mummy Dental Work - 4000 years old">
              <a:extLst>
                <a:ext uri="{FF2B5EF4-FFF2-40B4-BE49-F238E27FC236}">
                  <a16:creationId xmlns:a16="http://schemas.microsoft.com/office/drawing/2014/main" id="{5F66B988-A82B-49F3-B323-41779DD55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363" y="676275"/>
              <a:ext cx="4052888" cy="20552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D0310DF-0F8F-41CF-AC91-46BE0BE36A72}"/>
                </a:ext>
              </a:extLst>
            </p:cNvPr>
            <p:cNvSpPr txBox="1"/>
            <p:nvPr/>
          </p:nvSpPr>
          <p:spPr>
            <a:xfrm>
              <a:off x="8839201" y="2791361"/>
              <a:ext cx="5279556" cy="1323439"/>
            </a:xfrm>
            <a:prstGeom prst="rect">
              <a:avLst/>
            </a:prstGeom>
            <a:noFill/>
          </p:spPr>
          <p:txBody>
            <a:bodyPr wrap="square" rtlCol="0">
              <a:spAutoFit/>
            </a:bodyPr>
            <a:lstStyle/>
            <a:p>
              <a:r>
                <a:rPr lang="en-US" sz="2000" b="1" dirty="0"/>
                <a:t>Egyptian Dental Bridgework</a:t>
              </a:r>
            </a:p>
            <a:p>
              <a:r>
                <a:rPr lang="en-US" sz="2000" dirty="0"/>
                <a:t>More than one example of ancient Egyptian dentistry has been found on mummies from this time period.</a:t>
              </a:r>
            </a:p>
            <a:p>
              <a:endParaRPr lang="en-US" sz="2000" b="1" dirty="0"/>
            </a:p>
          </p:txBody>
        </p:sp>
      </p:grpSp>
    </p:spTree>
    <p:extLst>
      <p:ext uri="{BB962C8B-B14F-4D97-AF65-F5344CB8AC3E}">
        <p14:creationId xmlns:p14="http://schemas.microsoft.com/office/powerpoint/2010/main" val="35643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Limitations of Induction</a:t>
            </a:r>
          </a:p>
        </p:txBody>
      </p:sp>
      <p:sp>
        <p:nvSpPr>
          <p:cNvPr id="4" name="Content Placeholder 2"/>
          <p:cNvSpPr txBox="1">
            <a:spLocks/>
          </p:cNvSpPr>
          <p:nvPr/>
        </p:nvSpPr>
        <p:spPr bwMode="auto">
          <a:xfrm>
            <a:off x="243840" y="952817"/>
            <a:ext cx="14386560" cy="509397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endParaRPr lang="en-US" sz="1800" dirty="0">
              <a:solidFill>
                <a:schemeClr val="tx1"/>
              </a:solidFill>
            </a:endParaRPr>
          </a:p>
          <a:p>
            <a:pPr marL="0" indent="0">
              <a:buFont typeface="Arial" pitchFamily="34" charset="0"/>
              <a:buNone/>
            </a:pPr>
            <a:r>
              <a:rPr lang="en-US" dirty="0">
                <a:solidFill>
                  <a:schemeClr val="tx1"/>
                </a:solidFill>
              </a:rPr>
              <a:t>Suppose that you propose a new natural law: </a:t>
            </a:r>
          </a:p>
        </p:txBody>
      </p:sp>
      <p:sp>
        <p:nvSpPr>
          <p:cNvPr id="5" name="Rectangle 4"/>
          <p:cNvSpPr/>
          <p:nvPr/>
        </p:nvSpPr>
        <p:spPr>
          <a:xfrm>
            <a:off x="3738150" y="2948463"/>
            <a:ext cx="7077900" cy="646331"/>
          </a:xfrm>
          <a:prstGeom prst="rect">
            <a:avLst/>
          </a:prstGeom>
        </p:spPr>
        <p:txBody>
          <a:bodyPr wrap="none">
            <a:spAutoFit/>
          </a:bodyPr>
          <a:lstStyle/>
          <a:p>
            <a:pPr algn="ctr"/>
            <a:r>
              <a:rPr lang="en-US" sz="3600" i="1" dirty="0">
                <a:latin typeface="Adobe Caslon Pro" pitchFamily="18" charset="0"/>
              </a:rPr>
              <a:t> “There is no such thing as a blue apple.”</a:t>
            </a:r>
            <a:endParaRPr lang="en-US" sz="3600" dirty="0"/>
          </a:p>
        </p:txBody>
      </p:sp>
      <p:sp>
        <p:nvSpPr>
          <p:cNvPr id="6" name="AutoShape 2" descr="Image result for red ap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red app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http://ep.yimg.com/ay/yhst-132069196335862/red-apple-flavor-concentrates-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598" y="4146182"/>
            <a:ext cx="894178" cy="10193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abjiwalabazar.com/wp-content/uploads/2015/07/fr000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9471" y="4037597"/>
            <a:ext cx="926204" cy="88988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Image result for red delicious app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red delicious appl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4" name="Picture 14" descr="http://www.specialtyproduce.com/sppics/20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9826" y="3739588"/>
            <a:ext cx="1887670" cy="17641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07975" y="3651944"/>
            <a:ext cx="2740025" cy="492443"/>
          </a:xfrm>
          <a:prstGeom prst="rect">
            <a:avLst/>
          </a:prstGeom>
          <a:noFill/>
        </p:spPr>
        <p:txBody>
          <a:bodyPr wrap="square" rtlCol="0">
            <a:spAutoFit/>
          </a:bodyPr>
          <a:lstStyle/>
          <a:p>
            <a:r>
              <a:rPr lang="en-US" b="1" dirty="0"/>
              <a:t>Exhibit A:</a:t>
            </a:r>
          </a:p>
        </p:txBody>
      </p:sp>
      <p:sp>
        <p:nvSpPr>
          <p:cNvPr id="15" name="TextBox 14"/>
          <p:cNvSpPr txBox="1"/>
          <p:nvPr/>
        </p:nvSpPr>
        <p:spPr>
          <a:xfrm>
            <a:off x="5051425" y="3651944"/>
            <a:ext cx="2740025" cy="492443"/>
          </a:xfrm>
          <a:prstGeom prst="rect">
            <a:avLst/>
          </a:prstGeom>
          <a:noFill/>
        </p:spPr>
        <p:txBody>
          <a:bodyPr wrap="square" rtlCol="0">
            <a:spAutoFit/>
          </a:bodyPr>
          <a:lstStyle/>
          <a:p>
            <a:r>
              <a:rPr lang="en-US" b="1" dirty="0"/>
              <a:t>Exhibit B:</a:t>
            </a:r>
          </a:p>
        </p:txBody>
      </p:sp>
      <p:sp>
        <p:nvSpPr>
          <p:cNvPr id="16" name="TextBox 15"/>
          <p:cNvSpPr txBox="1"/>
          <p:nvPr/>
        </p:nvSpPr>
        <p:spPr>
          <a:xfrm>
            <a:off x="9941337" y="3651944"/>
            <a:ext cx="2740025" cy="492443"/>
          </a:xfrm>
          <a:prstGeom prst="rect">
            <a:avLst/>
          </a:prstGeom>
          <a:noFill/>
        </p:spPr>
        <p:txBody>
          <a:bodyPr wrap="square" rtlCol="0">
            <a:spAutoFit/>
          </a:bodyPr>
          <a:lstStyle/>
          <a:p>
            <a:r>
              <a:rPr lang="en-US" b="1" dirty="0"/>
              <a:t>Exhibit C:</a:t>
            </a:r>
          </a:p>
        </p:txBody>
      </p:sp>
      <p:sp>
        <p:nvSpPr>
          <p:cNvPr id="17" name="Content Placeholder 2"/>
          <p:cNvSpPr txBox="1">
            <a:spLocks/>
          </p:cNvSpPr>
          <p:nvPr/>
        </p:nvSpPr>
        <p:spPr bwMode="auto">
          <a:xfrm>
            <a:off x="281940" y="5560891"/>
            <a:ext cx="13681710" cy="1438078"/>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r>
              <a:rPr lang="en-US" sz="3200" i="1" dirty="0"/>
              <a:t>No matter how many non-blue apples you show me, I can always claim that a blue apple exists, somewhere.</a:t>
            </a:r>
          </a:p>
        </p:txBody>
      </p:sp>
    </p:spTree>
    <p:extLst>
      <p:ext uri="{BB962C8B-B14F-4D97-AF65-F5344CB8AC3E}">
        <p14:creationId xmlns:p14="http://schemas.microsoft.com/office/powerpoint/2010/main" val="76304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0" y="1519455"/>
            <a:ext cx="9658350" cy="3248135"/>
          </a:xfrm>
          <a:prstGeom prst="rect">
            <a:avLst/>
          </a:prstGeom>
          <a:noFill/>
        </p:spPr>
        <p:txBody>
          <a:bodyPr wrap="square" lIns="130622" tIns="65311" rIns="130622" bIns="65311" rtlCol="0">
            <a:spAutoFit/>
          </a:bodyPr>
          <a:lstStyle/>
          <a:p>
            <a:pPr algn="just"/>
            <a:r>
              <a:rPr lang="en-US" sz="5700" dirty="0">
                <a:latin typeface="Adobe Caslon Pro" pitchFamily="18" charset="0"/>
              </a:rPr>
              <a:t>“</a:t>
            </a:r>
            <a:r>
              <a:rPr lang="en-US" sz="4600" dirty="0">
                <a:latin typeface="Adobe Caslon Pro" pitchFamily="18" charset="0"/>
              </a:rPr>
              <a:t>No amount of experimentation can ever prove me right; a single experiment can prove me wrong.”</a:t>
            </a:r>
          </a:p>
          <a:p>
            <a:pPr algn="just">
              <a:spcBef>
                <a:spcPts val="857"/>
              </a:spcBef>
            </a:pPr>
            <a:r>
              <a:rPr lang="en-US" sz="4600" dirty="0">
                <a:latin typeface="Adobe Caslon Pro" pitchFamily="18" charset="0"/>
              </a:rPr>
              <a:t>                                      </a:t>
            </a:r>
            <a:endParaRPr lang="en-US" sz="4600" i="1" dirty="0">
              <a:latin typeface="Adobe Caslon Pro" pitchFamily="18" charset="0"/>
            </a:endParaRPr>
          </a:p>
        </p:txBody>
      </p:sp>
      <p:sp>
        <p:nvSpPr>
          <p:cNvPr id="4" name="Rectangle 3"/>
          <p:cNvSpPr/>
          <p:nvPr/>
        </p:nvSpPr>
        <p:spPr>
          <a:xfrm>
            <a:off x="9912119" y="3967371"/>
            <a:ext cx="3875228" cy="800219"/>
          </a:xfrm>
          <a:prstGeom prst="rect">
            <a:avLst/>
          </a:prstGeom>
        </p:spPr>
        <p:txBody>
          <a:bodyPr wrap="none">
            <a:spAutoFit/>
          </a:bodyPr>
          <a:lstStyle/>
          <a:p>
            <a:pPr>
              <a:spcBef>
                <a:spcPts val="857"/>
              </a:spcBef>
            </a:pPr>
            <a:r>
              <a:rPr lang="en-US" sz="3400" i="1" dirty="0">
                <a:latin typeface="Adobe Caslon Pro" pitchFamily="18" charset="0"/>
              </a:rPr>
              <a:t>-</a:t>
            </a:r>
            <a:r>
              <a:rPr lang="en-US" sz="2800" i="1" dirty="0">
                <a:latin typeface="Adobe Caslon Pro" pitchFamily="18" charset="0"/>
              </a:rPr>
              <a:t> </a:t>
            </a:r>
            <a:r>
              <a:rPr lang="en-US" sz="4600" i="1" dirty="0">
                <a:latin typeface="Adobe Caslon Pro" pitchFamily="18" charset="0"/>
              </a:rPr>
              <a:t>Albert Einstein</a:t>
            </a:r>
          </a:p>
        </p:txBody>
      </p:sp>
      <p:pic>
        <p:nvPicPr>
          <p:cNvPr id="6146" name="Picture 2" descr="https://upload.wikimedia.org/wikipedia/commons/d/d3/Albert_Einstein_He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01" y="676461"/>
            <a:ext cx="2670549" cy="3566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http://www.polyvore.com/cgi/img-thing?.out=jpg&amp;size=l&amp;tid=11344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424262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2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Modern Scientific Method</a:t>
            </a:r>
          </a:p>
        </p:txBody>
      </p:sp>
      <p:sp>
        <p:nvSpPr>
          <p:cNvPr id="3" name="Content Placeholder 2"/>
          <p:cNvSpPr>
            <a:spLocks noGrp="1"/>
          </p:cNvSpPr>
          <p:nvPr>
            <p:ph idx="1"/>
          </p:nvPr>
        </p:nvSpPr>
        <p:spPr/>
        <p:txBody>
          <a:bodyPr/>
          <a:lstStyle/>
          <a:p>
            <a:pPr marL="0" indent="0">
              <a:buNone/>
            </a:pPr>
            <a:r>
              <a:rPr lang="en-US" b="1" dirty="0" err="1">
                <a:solidFill>
                  <a:schemeClr val="tx1"/>
                </a:solidFill>
              </a:rPr>
              <a:t>Hypothetico-Deductivism</a:t>
            </a:r>
            <a:endParaRPr lang="en-US" b="1" dirty="0">
              <a:solidFill>
                <a:schemeClr val="tx1"/>
              </a:solidFill>
            </a:endParaRPr>
          </a:p>
          <a:p>
            <a:pPr marL="0" indent="0">
              <a:buNone/>
            </a:pPr>
            <a:r>
              <a:rPr lang="en-US" dirty="0">
                <a:solidFill>
                  <a:schemeClr val="tx1"/>
                </a:solidFill>
              </a:rPr>
              <a:t>Scientific inquiry proceeds by formulating a hypothesis, then making a prediction based on that model which could be conceivably falsified through observable data. </a:t>
            </a:r>
          </a:p>
          <a:p>
            <a:pPr marL="0" indent="0">
              <a:buNone/>
            </a:pPr>
            <a:r>
              <a:rPr lang="en-US" dirty="0">
                <a:solidFill>
                  <a:schemeClr val="tx1"/>
                </a:solidFill>
              </a:rPr>
              <a:t>This prediction is then tested through experiment, and stands as long as experiment continues to confirm its predictions.</a:t>
            </a:r>
            <a:endParaRPr lang="en-US" sz="1800" dirty="0">
              <a:solidFill>
                <a:schemeClr val="tx1"/>
              </a:solidFill>
            </a:endParaRPr>
          </a:p>
          <a:p>
            <a:pPr marL="0" indent="0">
              <a:buNone/>
            </a:pPr>
            <a:endParaRPr lang="en-US" dirty="0">
              <a:solidFill>
                <a:schemeClr val="tx1"/>
              </a:solidFill>
            </a:endParaRPr>
          </a:p>
        </p:txBody>
      </p:sp>
      <p:sp>
        <p:nvSpPr>
          <p:cNvPr id="4" name="Content Placeholder 2"/>
          <p:cNvSpPr txBox="1">
            <a:spLocks/>
          </p:cNvSpPr>
          <p:nvPr/>
        </p:nvSpPr>
        <p:spPr bwMode="auto">
          <a:xfrm>
            <a:off x="281940" y="5809861"/>
            <a:ext cx="13681710" cy="948478"/>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r>
              <a:rPr lang="en-US" sz="3200" i="1" dirty="0">
                <a:solidFill>
                  <a:schemeClr val="tx1"/>
                </a:solidFill>
              </a:rPr>
              <a:t>In this model, there are no natural laws – only theories which have not yet been disproven.</a:t>
            </a:r>
          </a:p>
        </p:txBody>
      </p:sp>
    </p:spTree>
    <p:extLst>
      <p:ext uri="{BB962C8B-B14F-4D97-AF65-F5344CB8AC3E}">
        <p14:creationId xmlns:p14="http://schemas.microsoft.com/office/powerpoint/2010/main" val="174890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693456" y="1013895"/>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ysClr val="windowText" lastClr="000000"/>
                </a:solidFill>
                <a:cs typeface="Arial" pitchFamily="34" charset="0"/>
              </a:rPr>
              <a:t>Make an Observation</a:t>
            </a:r>
            <a:endParaRPr kumimoji="0" lang="en-US" sz="2000" b="1" i="0" u="none" strike="noStrike" kern="0" cap="none" spc="0" normalizeH="0" baseline="0" noProof="0" dirty="0">
              <a:ln>
                <a:noFill/>
              </a:ln>
              <a:solidFill>
                <a:sysClr val="windowText" lastClr="000000"/>
              </a:solidFill>
              <a:effectLst/>
              <a:uLnTx/>
              <a:uFillTx/>
              <a:cs typeface="Arial" pitchFamily="34" charset="0"/>
            </a:endParaRPr>
          </a:p>
        </p:txBody>
      </p:sp>
      <p:sp>
        <p:nvSpPr>
          <p:cNvPr id="6" name="Oval 5"/>
          <p:cNvSpPr/>
          <p:nvPr/>
        </p:nvSpPr>
        <p:spPr>
          <a:xfrm>
            <a:off x="8463160" y="2231150"/>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Ask Questions</a:t>
            </a:r>
          </a:p>
        </p:txBody>
      </p:sp>
      <p:sp>
        <p:nvSpPr>
          <p:cNvPr id="7" name="Oval 6"/>
          <p:cNvSpPr/>
          <p:nvPr/>
        </p:nvSpPr>
        <p:spPr>
          <a:xfrm>
            <a:off x="8463160" y="3994556"/>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Hypothesize</a:t>
            </a:r>
          </a:p>
        </p:txBody>
      </p:sp>
      <p:sp>
        <p:nvSpPr>
          <p:cNvPr id="8" name="Oval 7"/>
          <p:cNvSpPr/>
          <p:nvPr/>
        </p:nvSpPr>
        <p:spPr>
          <a:xfrm>
            <a:off x="5719960" y="5240335"/>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Make Testable Predictions</a:t>
            </a:r>
          </a:p>
        </p:txBody>
      </p:sp>
      <p:sp>
        <p:nvSpPr>
          <p:cNvPr id="9" name="Oval 8"/>
          <p:cNvSpPr/>
          <p:nvPr/>
        </p:nvSpPr>
        <p:spPr>
          <a:xfrm>
            <a:off x="3169431" y="3994556"/>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Experiment / Gather Data</a:t>
            </a:r>
          </a:p>
        </p:txBody>
      </p:sp>
      <p:sp>
        <p:nvSpPr>
          <p:cNvPr id="10" name="Oval 9"/>
          <p:cNvSpPr/>
          <p:nvPr/>
        </p:nvSpPr>
        <p:spPr>
          <a:xfrm>
            <a:off x="3169431" y="2231150"/>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Develop General Theories</a:t>
            </a:r>
          </a:p>
        </p:txBody>
      </p:sp>
      <p:sp>
        <p:nvSpPr>
          <p:cNvPr id="11" name="Arc 10"/>
          <p:cNvSpPr/>
          <p:nvPr/>
        </p:nvSpPr>
        <p:spPr>
          <a:xfrm rot="4215909" flipH="1">
            <a:off x="7448554" y="1778243"/>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2" name="Arc 11"/>
          <p:cNvSpPr/>
          <p:nvPr/>
        </p:nvSpPr>
        <p:spPr>
          <a:xfrm rot="6712916" flipH="1">
            <a:off x="8281118" y="3025367"/>
            <a:ext cx="1667139" cy="1296664"/>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3" name="Arc 12"/>
          <p:cNvSpPr/>
          <p:nvPr/>
        </p:nvSpPr>
        <p:spPr>
          <a:xfrm rot="9676478" flipH="1">
            <a:off x="7365503" y="4086075"/>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4" name="Arc 13"/>
          <p:cNvSpPr/>
          <p:nvPr/>
        </p:nvSpPr>
        <p:spPr>
          <a:xfrm rot="14440631" flipH="1">
            <a:off x="4670752" y="3797701"/>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 name="Arc 14"/>
          <p:cNvSpPr/>
          <p:nvPr/>
        </p:nvSpPr>
        <p:spPr>
          <a:xfrm rot="17381220" flipH="1">
            <a:off x="4112541" y="2610458"/>
            <a:ext cx="1551173"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6" name="Arc 15"/>
          <p:cNvSpPr/>
          <p:nvPr/>
        </p:nvSpPr>
        <p:spPr>
          <a:xfrm rot="20893255" flipH="1">
            <a:off x="4699344" y="1455635"/>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9" name="Title 1">
            <a:extLst>
              <a:ext uri="{FF2B5EF4-FFF2-40B4-BE49-F238E27FC236}">
                <a16:creationId xmlns:a16="http://schemas.microsoft.com/office/drawing/2014/main" id="{E9711BD1-7570-4369-996B-D5129DCB5EC6}"/>
              </a:ext>
            </a:extLst>
          </p:cNvPr>
          <p:cNvSpPr>
            <a:spLocks noGrp="1"/>
          </p:cNvSpPr>
          <p:nvPr>
            <p:ph type="title"/>
          </p:nvPr>
        </p:nvSpPr>
        <p:spPr>
          <a:xfrm>
            <a:off x="243840" y="91440"/>
            <a:ext cx="14386560" cy="640080"/>
          </a:xfrm>
        </p:spPr>
        <p:txBody>
          <a:bodyPr/>
          <a:lstStyle/>
          <a:p>
            <a:r>
              <a:rPr lang="en-US" dirty="0"/>
              <a:t>The Scientific Method</a:t>
            </a:r>
          </a:p>
        </p:txBody>
      </p:sp>
      <p:cxnSp>
        <p:nvCxnSpPr>
          <p:cNvPr id="3" name="Straight Arrow Connector 2">
            <a:extLst>
              <a:ext uri="{FF2B5EF4-FFF2-40B4-BE49-F238E27FC236}">
                <a16:creationId xmlns:a16="http://schemas.microsoft.com/office/drawing/2014/main" id="{9581E0CE-0E3E-4E21-97D3-11A3824A125B}"/>
              </a:ext>
            </a:extLst>
          </p:cNvPr>
          <p:cNvCxnSpPr>
            <a:cxnSpLocks/>
          </p:cNvCxnSpPr>
          <p:nvPr/>
        </p:nvCxnSpPr>
        <p:spPr bwMode="auto">
          <a:xfrm flipH="1">
            <a:off x="5660609" y="3868969"/>
            <a:ext cx="240679" cy="2511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33F6FA7-659F-412B-B8C1-1AC1B1273AED}"/>
              </a:ext>
            </a:extLst>
          </p:cNvPr>
          <p:cNvSpPr/>
          <p:nvPr/>
        </p:nvSpPr>
        <p:spPr>
          <a:xfrm>
            <a:off x="5719960" y="2860010"/>
            <a:ext cx="2743200" cy="1291165"/>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Refine, alter, expand, or reject hypothesis.</a:t>
            </a:r>
          </a:p>
        </p:txBody>
      </p:sp>
      <p:cxnSp>
        <p:nvCxnSpPr>
          <p:cNvPr id="24" name="Straight Arrow Connector 23">
            <a:extLst>
              <a:ext uri="{FF2B5EF4-FFF2-40B4-BE49-F238E27FC236}">
                <a16:creationId xmlns:a16="http://schemas.microsoft.com/office/drawing/2014/main" id="{63C9497D-F53E-4834-A63D-E8C5E6669B37}"/>
              </a:ext>
            </a:extLst>
          </p:cNvPr>
          <p:cNvCxnSpPr>
            <a:cxnSpLocks/>
            <a:stCxn id="8" idx="0"/>
            <a:endCxn id="21" idx="4"/>
          </p:cNvCxnSpPr>
          <p:nvPr/>
        </p:nvCxnSpPr>
        <p:spPr bwMode="auto">
          <a:xfrm flipV="1">
            <a:off x="7091560" y="4151175"/>
            <a:ext cx="0" cy="108916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761FFA-C570-4562-AE4E-D25DA53A5C59}"/>
              </a:ext>
            </a:extLst>
          </p:cNvPr>
          <p:cNvSpPr txBox="1"/>
          <p:nvPr/>
        </p:nvSpPr>
        <p:spPr>
          <a:xfrm>
            <a:off x="574964" y="6109855"/>
            <a:ext cx="12697691" cy="492443"/>
          </a:xfrm>
          <a:prstGeom prst="rect">
            <a:avLst/>
          </a:prstGeom>
          <a:noFill/>
        </p:spPr>
        <p:txBody>
          <a:bodyPr wrap="square" rtlCol="0">
            <a:spAutoFit/>
          </a:bodyPr>
          <a:lstStyle/>
          <a:p>
            <a:pPr algn="ctr"/>
            <a:r>
              <a:rPr lang="en-US" i="1" dirty="0"/>
              <a:t>Why do we always run experiments more than once?</a:t>
            </a:r>
          </a:p>
        </p:txBody>
      </p:sp>
    </p:spTree>
    <p:extLst>
      <p:ext uri="{BB962C8B-B14F-4D97-AF65-F5344CB8AC3E}">
        <p14:creationId xmlns:p14="http://schemas.microsoft.com/office/powerpoint/2010/main" val="10448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1"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rowing plant sprouts">
            <a:extLst>
              <a:ext uri="{FF2B5EF4-FFF2-40B4-BE49-F238E27FC236}">
                <a16:creationId xmlns:a16="http://schemas.microsoft.com/office/drawing/2014/main" id="{D395146B-7812-4838-A7D9-64DC3D943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773"/>
          <a:stretch/>
        </p:blipFill>
        <p:spPr bwMode="auto">
          <a:xfrm>
            <a:off x="-1" y="-1"/>
            <a:ext cx="14630401" cy="8229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7A5FB5-2ABF-4625-8A2B-B4F0531B5BD6}"/>
              </a:ext>
            </a:extLst>
          </p:cNvPr>
          <p:cNvSpPr txBox="1"/>
          <p:nvPr/>
        </p:nvSpPr>
        <p:spPr>
          <a:xfrm>
            <a:off x="990600" y="337705"/>
            <a:ext cx="12358255" cy="1692771"/>
          </a:xfrm>
          <a:prstGeom prst="rect">
            <a:avLst/>
          </a:prstGeom>
          <a:noFill/>
        </p:spPr>
        <p:txBody>
          <a:bodyPr wrap="square" rtlCol="0">
            <a:spAutoFit/>
          </a:bodyPr>
          <a:lstStyle/>
          <a:p>
            <a:r>
              <a:rPr lang="en-US" b="1" dirty="0">
                <a:solidFill>
                  <a:schemeClr val="bg1"/>
                </a:solidFill>
              </a:rPr>
              <a:t>All of these plants were grown in the same soil, under the same light, with the same watering schedule, for the same amount of time.</a:t>
            </a:r>
          </a:p>
          <a:p>
            <a:endParaRPr lang="en-US" b="1" dirty="0">
              <a:solidFill>
                <a:schemeClr val="bg1"/>
              </a:solidFill>
            </a:endParaRPr>
          </a:p>
          <a:p>
            <a:r>
              <a:rPr lang="en-US" b="1" dirty="0">
                <a:solidFill>
                  <a:schemeClr val="bg1"/>
                </a:solidFill>
              </a:rPr>
              <a:t>Why are some taller than the others? Was there a variable that wasn’t accounted for?</a:t>
            </a:r>
          </a:p>
        </p:txBody>
      </p:sp>
    </p:spTree>
    <p:extLst>
      <p:ext uri="{BB962C8B-B14F-4D97-AF65-F5344CB8AC3E}">
        <p14:creationId xmlns:p14="http://schemas.microsoft.com/office/powerpoint/2010/main" val="186441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rowing plant sprouts">
            <a:extLst>
              <a:ext uri="{FF2B5EF4-FFF2-40B4-BE49-F238E27FC236}">
                <a16:creationId xmlns:a16="http://schemas.microsoft.com/office/drawing/2014/main" id="{D395146B-7812-4838-A7D9-64DC3D943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773"/>
          <a:stretch/>
        </p:blipFill>
        <p:spPr bwMode="auto">
          <a:xfrm>
            <a:off x="-1" y="-1"/>
            <a:ext cx="14630401" cy="8229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A1B5E-AC78-4C81-A511-A452FBA64064}"/>
              </a:ext>
            </a:extLst>
          </p:cNvPr>
          <p:cNvSpPr txBox="1"/>
          <p:nvPr/>
        </p:nvSpPr>
        <p:spPr>
          <a:xfrm>
            <a:off x="990600" y="312614"/>
            <a:ext cx="12358255" cy="2092881"/>
          </a:xfrm>
          <a:prstGeom prst="rect">
            <a:avLst/>
          </a:prstGeom>
          <a:noFill/>
        </p:spPr>
        <p:txBody>
          <a:bodyPr wrap="square" rtlCol="0">
            <a:spAutoFit/>
          </a:bodyPr>
          <a:lstStyle/>
          <a:p>
            <a:r>
              <a:rPr lang="en-US" b="1" i="1" dirty="0">
                <a:solidFill>
                  <a:schemeClr val="bg1"/>
                </a:solidFill>
              </a:rPr>
              <a:t>Random variation</a:t>
            </a:r>
            <a:r>
              <a:rPr lang="en-US" b="1" dirty="0">
                <a:solidFill>
                  <a:schemeClr val="bg1"/>
                </a:solidFill>
              </a:rPr>
              <a:t> is variability in a complex system due to many irregular and erratic fluctuations or chance factors.</a:t>
            </a:r>
          </a:p>
          <a:p>
            <a:endParaRPr lang="en-US" b="1" i="1" dirty="0">
              <a:solidFill>
                <a:schemeClr val="bg1"/>
              </a:solidFill>
            </a:endParaRPr>
          </a:p>
          <a:p>
            <a:r>
              <a:rPr lang="en-US" b="1" dirty="0">
                <a:solidFill>
                  <a:schemeClr val="bg1"/>
                </a:solidFill>
              </a:rPr>
              <a:t>Unlike error, which results from a variable which </a:t>
            </a:r>
            <a:r>
              <a:rPr lang="en-US" b="1" i="1" dirty="0">
                <a:solidFill>
                  <a:schemeClr val="bg1"/>
                </a:solidFill>
              </a:rPr>
              <a:t>was not controlled</a:t>
            </a:r>
            <a:r>
              <a:rPr lang="en-US" b="1" dirty="0">
                <a:solidFill>
                  <a:schemeClr val="bg1"/>
                </a:solidFill>
              </a:rPr>
              <a:t>, random variation results from variables which </a:t>
            </a:r>
            <a:r>
              <a:rPr lang="en-US" b="1" i="1" dirty="0">
                <a:solidFill>
                  <a:schemeClr val="bg1"/>
                </a:solidFill>
              </a:rPr>
              <a:t>can not be controlled.</a:t>
            </a:r>
            <a:r>
              <a:rPr lang="en-US" b="1" dirty="0">
                <a:solidFill>
                  <a:schemeClr val="bg1"/>
                </a:solidFill>
              </a:rPr>
              <a:t> </a:t>
            </a:r>
          </a:p>
        </p:txBody>
      </p:sp>
    </p:spTree>
    <p:extLst>
      <p:ext uri="{BB962C8B-B14F-4D97-AF65-F5344CB8AC3E}">
        <p14:creationId xmlns:p14="http://schemas.microsoft.com/office/powerpoint/2010/main" val="255908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8938" y="1190923"/>
            <a:ext cx="8925061" cy="2923877"/>
          </a:xfrm>
          <a:prstGeom prst="rect">
            <a:avLst/>
          </a:prstGeom>
          <a:noFill/>
        </p:spPr>
        <p:txBody>
          <a:bodyPr wrap="square" rtlCol="0">
            <a:spAutoFit/>
          </a:bodyPr>
          <a:lstStyle/>
          <a:p>
            <a:r>
              <a:rPr lang="en-US" sz="3600" b="1" dirty="0"/>
              <a:t>Independent Variable</a:t>
            </a:r>
            <a:endParaRPr lang="en-US" sz="2800" dirty="0"/>
          </a:p>
          <a:p>
            <a:endParaRPr lang="en-US" sz="2800" dirty="0"/>
          </a:p>
          <a:p>
            <a:endParaRPr lang="en-US" sz="2800" dirty="0"/>
          </a:p>
          <a:p>
            <a:endParaRPr lang="en-US" sz="2800" dirty="0"/>
          </a:p>
          <a:p>
            <a:pPr lvl="0"/>
            <a:r>
              <a:rPr lang="en-US" sz="3600" b="1" dirty="0">
                <a:solidFill>
                  <a:srgbClr val="000000"/>
                </a:solidFill>
              </a:rPr>
              <a:t>Dependent Variable</a:t>
            </a:r>
            <a:endParaRPr lang="en-US" sz="2800" dirty="0">
              <a:solidFill>
                <a:srgbClr val="000000"/>
              </a:solidFill>
            </a:endParaRPr>
          </a:p>
          <a:p>
            <a:pPr lvl="0"/>
            <a:endParaRPr lang="en-US" sz="2800" dirty="0">
              <a:solidFill>
                <a:srgbClr val="000000"/>
              </a:solidFill>
            </a:endParaRPr>
          </a:p>
        </p:txBody>
      </p:sp>
      <p:sp>
        <p:nvSpPr>
          <p:cNvPr id="6" name="Rectangle 5"/>
          <p:cNvSpPr/>
          <p:nvPr/>
        </p:nvSpPr>
        <p:spPr>
          <a:xfrm>
            <a:off x="4314416" y="1292872"/>
            <a:ext cx="10388163" cy="954107"/>
          </a:xfrm>
          <a:prstGeom prst="rect">
            <a:avLst/>
          </a:prstGeom>
        </p:spPr>
        <p:txBody>
          <a:bodyPr wrap="square">
            <a:spAutoFit/>
          </a:bodyPr>
          <a:lstStyle/>
          <a:p>
            <a:r>
              <a:rPr lang="en-US" sz="2800" dirty="0"/>
              <a:t>– A factor which isn’t affected by any other variables in the experiment.</a:t>
            </a:r>
          </a:p>
          <a:p>
            <a:r>
              <a:rPr lang="en-US" sz="2800" dirty="0"/>
              <a:t>   Independent variables are typically something which you control.</a:t>
            </a:r>
          </a:p>
        </p:txBody>
      </p:sp>
      <p:sp>
        <p:nvSpPr>
          <p:cNvPr id="7" name="Rectangle 6"/>
          <p:cNvSpPr/>
          <p:nvPr/>
        </p:nvSpPr>
        <p:spPr>
          <a:xfrm>
            <a:off x="3869426" y="3111701"/>
            <a:ext cx="9485627" cy="954107"/>
          </a:xfrm>
          <a:prstGeom prst="rect">
            <a:avLst/>
          </a:prstGeom>
        </p:spPr>
        <p:txBody>
          <a:bodyPr wrap="square">
            <a:spAutoFit/>
          </a:bodyPr>
          <a:lstStyle/>
          <a:p>
            <a:pPr lvl="0"/>
            <a:r>
              <a:rPr lang="en-US" sz="2800" dirty="0">
                <a:solidFill>
                  <a:srgbClr val="000000"/>
                </a:solidFill>
              </a:rPr>
              <a:t>– A factor which is affected by other variables in the experiment.    </a:t>
            </a:r>
          </a:p>
          <a:p>
            <a:pPr lvl="0"/>
            <a:r>
              <a:rPr lang="en-US" sz="2800" dirty="0">
                <a:solidFill>
                  <a:srgbClr val="000000"/>
                </a:solidFill>
              </a:rPr>
              <a:t>   Dependent variables are typically something which you measure.</a:t>
            </a:r>
          </a:p>
        </p:txBody>
      </p:sp>
    </p:spTree>
    <p:extLst>
      <p:ext uri="{BB962C8B-B14F-4D97-AF65-F5344CB8AC3E}">
        <p14:creationId xmlns:p14="http://schemas.microsoft.com/office/powerpoint/2010/main" val="15102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8938" y="1189399"/>
            <a:ext cx="8925061" cy="2923877"/>
          </a:xfrm>
          <a:prstGeom prst="rect">
            <a:avLst/>
          </a:prstGeom>
          <a:noFill/>
        </p:spPr>
        <p:txBody>
          <a:bodyPr wrap="square" rtlCol="0">
            <a:spAutoFit/>
          </a:bodyPr>
          <a:lstStyle/>
          <a:p>
            <a:r>
              <a:rPr lang="en-US" sz="3600" b="1" dirty="0"/>
              <a:t>Independent Variable</a:t>
            </a:r>
            <a:endParaRPr lang="en-US" sz="2800" dirty="0"/>
          </a:p>
          <a:p>
            <a:endParaRPr lang="en-US" sz="2800" dirty="0"/>
          </a:p>
          <a:p>
            <a:endParaRPr lang="en-US" sz="2800" dirty="0"/>
          </a:p>
          <a:p>
            <a:endParaRPr lang="en-US" sz="2800" dirty="0"/>
          </a:p>
          <a:p>
            <a:pPr lvl="0"/>
            <a:r>
              <a:rPr lang="en-US" sz="3600" b="1" dirty="0">
                <a:solidFill>
                  <a:schemeClr val="bg1">
                    <a:lumMod val="85000"/>
                  </a:schemeClr>
                </a:solidFill>
              </a:rPr>
              <a:t>Dependent Variable</a:t>
            </a:r>
            <a:endParaRPr lang="en-US" sz="2800" dirty="0">
              <a:solidFill>
                <a:schemeClr val="bg1">
                  <a:lumMod val="85000"/>
                </a:schemeClr>
              </a:solidFill>
            </a:endParaRPr>
          </a:p>
          <a:p>
            <a:pPr lvl="0"/>
            <a:endParaRPr lang="en-US" sz="2800" dirty="0">
              <a:solidFill>
                <a:srgbClr val="000000"/>
              </a:solidFill>
            </a:endParaRPr>
          </a:p>
        </p:txBody>
      </p:sp>
      <p:sp>
        <p:nvSpPr>
          <p:cNvPr id="6" name="Rectangle 5"/>
          <p:cNvSpPr/>
          <p:nvPr/>
        </p:nvSpPr>
        <p:spPr>
          <a:xfrm>
            <a:off x="4314416" y="1291348"/>
            <a:ext cx="10388163" cy="954107"/>
          </a:xfrm>
          <a:prstGeom prst="rect">
            <a:avLst/>
          </a:prstGeom>
        </p:spPr>
        <p:txBody>
          <a:bodyPr wrap="square">
            <a:spAutoFit/>
          </a:bodyPr>
          <a:lstStyle/>
          <a:p>
            <a:r>
              <a:rPr lang="en-US" sz="2800" dirty="0"/>
              <a:t>– A factor which isn’t affected by any other variables in the experiment.</a:t>
            </a:r>
          </a:p>
          <a:p>
            <a:r>
              <a:rPr lang="en-US" sz="2800" dirty="0"/>
              <a:t>   Independent variables are typically something which you control.</a:t>
            </a:r>
          </a:p>
        </p:txBody>
      </p:sp>
      <p:sp>
        <p:nvSpPr>
          <p:cNvPr id="7" name="Rectangle 6"/>
          <p:cNvSpPr/>
          <p:nvPr/>
        </p:nvSpPr>
        <p:spPr>
          <a:xfrm>
            <a:off x="3869426" y="3110177"/>
            <a:ext cx="9485627" cy="954107"/>
          </a:xfrm>
          <a:prstGeom prst="rect">
            <a:avLst/>
          </a:prstGeom>
        </p:spPr>
        <p:txBody>
          <a:bodyPr wrap="square">
            <a:spAutoFit/>
          </a:bodyPr>
          <a:lstStyle/>
          <a:p>
            <a:pPr lvl="0"/>
            <a:r>
              <a:rPr lang="en-US" sz="2800" dirty="0">
                <a:solidFill>
                  <a:schemeClr val="bg1">
                    <a:lumMod val="85000"/>
                  </a:schemeClr>
                </a:solidFill>
              </a:rPr>
              <a:t>– A factor which is affected by other variables in the experiment.    </a:t>
            </a:r>
          </a:p>
          <a:p>
            <a:pPr lvl="0"/>
            <a:r>
              <a:rPr lang="en-US" sz="2800" dirty="0">
                <a:solidFill>
                  <a:schemeClr val="bg1">
                    <a:lumMod val="85000"/>
                  </a:schemeClr>
                </a:solidFill>
              </a:rPr>
              <a:t>   Dependent variables are typically something which you measure.</a:t>
            </a:r>
          </a:p>
        </p:txBody>
      </p:sp>
      <p:sp>
        <p:nvSpPr>
          <p:cNvPr id="8" name="TextBox 7">
            <a:extLst>
              <a:ext uri="{FF2B5EF4-FFF2-40B4-BE49-F238E27FC236}">
                <a16:creationId xmlns:a16="http://schemas.microsoft.com/office/drawing/2014/main" id="{C152322B-FE28-42EA-8942-3ED287814736}"/>
              </a:ext>
            </a:extLst>
          </p:cNvPr>
          <p:cNvSpPr txBox="1"/>
          <p:nvPr/>
        </p:nvSpPr>
        <p:spPr>
          <a:xfrm>
            <a:off x="809488" y="4684776"/>
            <a:ext cx="8925061" cy="646331"/>
          </a:xfrm>
          <a:prstGeom prst="rect">
            <a:avLst/>
          </a:prstGeom>
          <a:noFill/>
        </p:spPr>
        <p:txBody>
          <a:bodyPr wrap="square" rtlCol="0">
            <a:spAutoFit/>
          </a:bodyPr>
          <a:lstStyle/>
          <a:p>
            <a:r>
              <a:rPr lang="en-US" sz="3600" b="1" dirty="0"/>
              <a:t>Controlled Variable</a:t>
            </a:r>
            <a:endParaRPr lang="en-US" sz="2800" dirty="0">
              <a:solidFill>
                <a:srgbClr val="000000"/>
              </a:solidFill>
            </a:endParaRPr>
          </a:p>
        </p:txBody>
      </p:sp>
      <p:sp>
        <p:nvSpPr>
          <p:cNvPr id="9" name="TextBox 8">
            <a:extLst>
              <a:ext uri="{FF2B5EF4-FFF2-40B4-BE49-F238E27FC236}">
                <a16:creationId xmlns:a16="http://schemas.microsoft.com/office/drawing/2014/main" id="{136882F5-9B14-49A1-90BE-F67CB515B56E}"/>
              </a:ext>
            </a:extLst>
          </p:cNvPr>
          <p:cNvSpPr txBox="1"/>
          <p:nvPr/>
        </p:nvSpPr>
        <p:spPr>
          <a:xfrm>
            <a:off x="8612239" y="4739189"/>
            <a:ext cx="8925061" cy="1077218"/>
          </a:xfrm>
          <a:prstGeom prst="rect">
            <a:avLst/>
          </a:prstGeom>
          <a:noFill/>
        </p:spPr>
        <p:txBody>
          <a:bodyPr wrap="square" rtlCol="0">
            <a:spAutoFit/>
          </a:bodyPr>
          <a:lstStyle/>
          <a:p>
            <a:pPr lvl="0"/>
            <a:r>
              <a:rPr lang="en-US" sz="3600" b="1" dirty="0">
                <a:solidFill>
                  <a:srgbClr val="000000"/>
                </a:solidFill>
              </a:rPr>
              <a:t>Experimental Variable</a:t>
            </a:r>
            <a:endParaRPr lang="en-US" sz="2800" dirty="0">
              <a:solidFill>
                <a:srgbClr val="000000"/>
              </a:solidFill>
            </a:endParaRPr>
          </a:p>
          <a:p>
            <a:pPr lvl="0"/>
            <a:endParaRPr lang="en-US" sz="2800" dirty="0">
              <a:solidFill>
                <a:srgbClr val="000000"/>
              </a:solidFill>
            </a:endParaRPr>
          </a:p>
        </p:txBody>
      </p:sp>
      <p:sp>
        <p:nvSpPr>
          <p:cNvPr id="10" name="Rectangle 9">
            <a:extLst>
              <a:ext uri="{FF2B5EF4-FFF2-40B4-BE49-F238E27FC236}">
                <a16:creationId xmlns:a16="http://schemas.microsoft.com/office/drawing/2014/main" id="{C3E5D86E-6B6E-4577-8DBF-C0C2A1EC63D3}"/>
              </a:ext>
            </a:extLst>
          </p:cNvPr>
          <p:cNvSpPr/>
          <p:nvPr/>
        </p:nvSpPr>
        <p:spPr>
          <a:xfrm>
            <a:off x="809488" y="5406568"/>
            <a:ext cx="5134111" cy="1384995"/>
          </a:xfrm>
          <a:prstGeom prst="rect">
            <a:avLst/>
          </a:prstGeom>
        </p:spPr>
        <p:txBody>
          <a:bodyPr wrap="square">
            <a:spAutoFit/>
          </a:bodyPr>
          <a:lstStyle/>
          <a:p>
            <a:pPr algn="just"/>
            <a:r>
              <a:rPr lang="en-US" sz="2800" dirty="0"/>
              <a:t>An independent variable which is purposefully  kept constant throughout an experiment.</a:t>
            </a:r>
          </a:p>
        </p:txBody>
      </p:sp>
      <p:sp>
        <p:nvSpPr>
          <p:cNvPr id="11" name="Rectangle 10">
            <a:extLst>
              <a:ext uri="{FF2B5EF4-FFF2-40B4-BE49-F238E27FC236}">
                <a16:creationId xmlns:a16="http://schemas.microsoft.com/office/drawing/2014/main" id="{EBCCFB54-1C72-4CCC-9DEF-FF43A87C1466}"/>
              </a:ext>
            </a:extLst>
          </p:cNvPr>
          <p:cNvSpPr/>
          <p:nvPr/>
        </p:nvSpPr>
        <p:spPr>
          <a:xfrm>
            <a:off x="8612239" y="5406568"/>
            <a:ext cx="5134111" cy="1384995"/>
          </a:xfrm>
          <a:prstGeom prst="rect">
            <a:avLst/>
          </a:prstGeom>
        </p:spPr>
        <p:txBody>
          <a:bodyPr wrap="square">
            <a:spAutoFit/>
          </a:bodyPr>
          <a:lstStyle/>
          <a:p>
            <a:pPr lvl="0" algn="just"/>
            <a:r>
              <a:rPr lang="en-US" sz="2800" dirty="0">
                <a:solidFill>
                  <a:srgbClr val="000000"/>
                </a:solidFill>
              </a:rPr>
              <a:t>An independent variable which you change in order to test your hypothesis.</a:t>
            </a:r>
          </a:p>
        </p:txBody>
      </p:sp>
      <p:cxnSp>
        <p:nvCxnSpPr>
          <p:cNvPr id="4" name="Straight Connector 3">
            <a:extLst>
              <a:ext uri="{FF2B5EF4-FFF2-40B4-BE49-F238E27FC236}">
                <a16:creationId xmlns:a16="http://schemas.microsoft.com/office/drawing/2014/main" id="{FBF13E3C-4DC8-4C45-961F-C6D735A2CB5D}"/>
              </a:ext>
            </a:extLst>
          </p:cNvPr>
          <p:cNvCxnSpPr>
            <a:cxnSpLocks/>
          </p:cNvCxnSpPr>
          <p:nvPr/>
        </p:nvCxnSpPr>
        <p:spPr bwMode="auto">
          <a:xfrm>
            <a:off x="2019300" y="1863651"/>
            <a:ext cx="381000" cy="2745664"/>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F163301A-7391-48E8-A323-298E850837AB}"/>
              </a:ext>
            </a:extLst>
          </p:cNvPr>
          <p:cNvCxnSpPr>
            <a:cxnSpLocks/>
          </p:cNvCxnSpPr>
          <p:nvPr/>
        </p:nvCxnSpPr>
        <p:spPr bwMode="auto">
          <a:xfrm>
            <a:off x="2000250" y="1837182"/>
            <a:ext cx="8172450" cy="2772133"/>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2337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551D6F-3FA0-43E3-B870-2675091C6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982" y="1162513"/>
            <a:ext cx="7339682" cy="4939682"/>
          </a:xfrm>
          <a:prstGeom prst="rect">
            <a:avLst/>
          </a:prstGeom>
        </p:spPr>
      </p:pic>
      <p:pic>
        <p:nvPicPr>
          <p:cNvPr id="12" name="Picture 11">
            <a:extLst>
              <a:ext uri="{FF2B5EF4-FFF2-40B4-BE49-F238E27FC236}">
                <a16:creationId xmlns:a16="http://schemas.microsoft.com/office/drawing/2014/main" id="{320E273E-C9FB-42BD-9A37-58186F5BA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559" y="-209533"/>
            <a:ext cx="6165385" cy="6502228"/>
          </a:xfrm>
          <a:prstGeom prst="rect">
            <a:avLst/>
          </a:prstGeom>
        </p:spPr>
      </p:pic>
      <p:cxnSp>
        <p:nvCxnSpPr>
          <p:cNvPr id="14" name="Straight Connector 13">
            <a:extLst>
              <a:ext uri="{FF2B5EF4-FFF2-40B4-BE49-F238E27FC236}">
                <a16:creationId xmlns:a16="http://schemas.microsoft.com/office/drawing/2014/main" id="{3328A7F4-142F-4EF3-AB3B-F34D257F9F9C}"/>
              </a:ext>
            </a:extLst>
          </p:cNvPr>
          <p:cNvCxnSpPr/>
          <p:nvPr/>
        </p:nvCxnSpPr>
        <p:spPr bwMode="auto">
          <a:xfrm>
            <a:off x="1333500" y="1340159"/>
            <a:ext cx="0" cy="435579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79A0185-AB4C-4212-AB8A-14CDE8D6883E}"/>
              </a:ext>
            </a:extLst>
          </p:cNvPr>
          <p:cNvCxnSpPr/>
          <p:nvPr/>
        </p:nvCxnSpPr>
        <p:spPr bwMode="auto">
          <a:xfrm>
            <a:off x="1123950" y="5505450"/>
            <a:ext cx="117157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9C77BD39-1A3D-4588-A468-AFE241EB31A8}"/>
              </a:ext>
            </a:extLst>
          </p:cNvPr>
          <p:cNvCxnSpPr/>
          <p:nvPr/>
        </p:nvCxnSpPr>
        <p:spPr bwMode="auto">
          <a:xfrm>
            <a:off x="4800600" y="5067300"/>
            <a:ext cx="0" cy="825345"/>
          </a:xfrm>
          <a:prstGeom prst="line">
            <a:avLst/>
          </a:prstGeom>
          <a:solidFill>
            <a:schemeClr val="accent1"/>
          </a:solidFill>
          <a:ln w="571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83C26F0-EF10-41C5-A427-2F82C1E9D605}"/>
              </a:ext>
            </a:extLst>
          </p:cNvPr>
          <p:cNvCxnSpPr/>
          <p:nvPr/>
        </p:nvCxnSpPr>
        <p:spPr bwMode="auto">
          <a:xfrm>
            <a:off x="6991350" y="5067300"/>
            <a:ext cx="0" cy="825345"/>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D091E90-9DF1-4DFF-B3D3-A3F399B4215D}"/>
              </a:ext>
            </a:extLst>
          </p:cNvPr>
          <p:cNvSpPr txBox="1"/>
          <p:nvPr/>
        </p:nvSpPr>
        <p:spPr>
          <a:xfrm>
            <a:off x="11068050" y="5649461"/>
            <a:ext cx="2509163" cy="646331"/>
          </a:xfrm>
          <a:prstGeom prst="rect">
            <a:avLst/>
          </a:prstGeom>
          <a:noFill/>
        </p:spPr>
        <p:txBody>
          <a:bodyPr wrap="square" rtlCol="0">
            <a:spAutoFit/>
          </a:bodyPr>
          <a:lstStyle/>
          <a:p>
            <a:r>
              <a:rPr lang="en-US" sz="3600" b="1" dirty="0"/>
              <a:t>Height</a:t>
            </a:r>
          </a:p>
        </p:txBody>
      </p:sp>
      <p:sp>
        <p:nvSpPr>
          <p:cNvPr id="21" name="TextBox 20">
            <a:extLst>
              <a:ext uri="{FF2B5EF4-FFF2-40B4-BE49-F238E27FC236}">
                <a16:creationId xmlns:a16="http://schemas.microsoft.com/office/drawing/2014/main" id="{C129902C-8812-4016-A54C-A8DBF2C89E5B}"/>
              </a:ext>
            </a:extLst>
          </p:cNvPr>
          <p:cNvSpPr txBox="1"/>
          <p:nvPr/>
        </p:nvSpPr>
        <p:spPr>
          <a:xfrm rot="16200000">
            <a:off x="-349022" y="2971495"/>
            <a:ext cx="2509163" cy="646331"/>
          </a:xfrm>
          <a:prstGeom prst="rect">
            <a:avLst/>
          </a:prstGeom>
          <a:noFill/>
        </p:spPr>
        <p:txBody>
          <a:bodyPr wrap="square" rtlCol="0">
            <a:spAutoFit/>
          </a:bodyPr>
          <a:lstStyle/>
          <a:p>
            <a:r>
              <a:rPr lang="en-US" sz="3600" b="1" dirty="0"/>
              <a:t>Probability</a:t>
            </a:r>
          </a:p>
        </p:txBody>
      </p:sp>
      <p:sp>
        <p:nvSpPr>
          <p:cNvPr id="11" name="Title 1">
            <a:extLst>
              <a:ext uri="{FF2B5EF4-FFF2-40B4-BE49-F238E27FC236}">
                <a16:creationId xmlns:a16="http://schemas.microsoft.com/office/drawing/2014/main" id="{0BE18266-67CF-4A3D-8955-34751CF348D4}"/>
              </a:ext>
            </a:extLst>
          </p:cNvPr>
          <p:cNvSpPr>
            <a:spLocks noGrp="1"/>
          </p:cNvSpPr>
          <p:nvPr>
            <p:ph type="title"/>
          </p:nvPr>
        </p:nvSpPr>
        <p:spPr>
          <a:xfrm>
            <a:off x="243840" y="91440"/>
            <a:ext cx="14386560" cy="640080"/>
          </a:xfrm>
        </p:spPr>
        <p:txBody>
          <a:bodyPr/>
          <a:lstStyle/>
          <a:p>
            <a:r>
              <a:rPr lang="en-US" dirty="0"/>
              <a:t>Accounting For Random Variation</a:t>
            </a:r>
          </a:p>
        </p:txBody>
      </p:sp>
      <p:sp>
        <p:nvSpPr>
          <p:cNvPr id="2" name="TextBox 1">
            <a:extLst>
              <a:ext uri="{FF2B5EF4-FFF2-40B4-BE49-F238E27FC236}">
                <a16:creationId xmlns:a16="http://schemas.microsoft.com/office/drawing/2014/main" id="{E8DBCE2C-09FA-4B74-BA28-1A13642F3B26}"/>
              </a:ext>
            </a:extLst>
          </p:cNvPr>
          <p:cNvSpPr txBox="1"/>
          <p:nvPr/>
        </p:nvSpPr>
        <p:spPr>
          <a:xfrm>
            <a:off x="9103057" y="1162513"/>
            <a:ext cx="4667534" cy="2492990"/>
          </a:xfrm>
          <a:prstGeom prst="rect">
            <a:avLst/>
          </a:prstGeom>
          <a:noFill/>
        </p:spPr>
        <p:txBody>
          <a:bodyPr wrap="square" rtlCol="0">
            <a:spAutoFit/>
          </a:bodyPr>
          <a:lstStyle/>
          <a:p>
            <a:pPr algn="just"/>
            <a:r>
              <a:rPr lang="en-US" dirty="0"/>
              <a:t>Real-world data does not exist at a single value…</a:t>
            </a:r>
          </a:p>
          <a:p>
            <a:pPr algn="just"/>
            <a:endParaRPr lang="en-US" dirty="0"/>
          </a:p>
          <a:p>
            <a:pPr algn="just"/>
            <a:r>
              <a:rPr lang="en-US" dirty="0"/>
              <a:t>Random variation creates a distribution of values for a given set of conditions.</a:t>
            </a:r>
          </a:p>
        </p:txBody>
      </p:sp>
      <p:sp>
        <p:nvSpPr>
          <p:cNvPr id="3" name="TextBox 2">
            <a:extLst>
              <a:ext uri="{FF2B5EF4-FFF2-40B4-BE49-F238E27FC236}">
                <a16:creationId xmlns:a16="http://schemas.microsoft.com/office/drawing/2014/main" id="{E8ABFA4A-F54C-450B-A137-1A10ADD4E53D}"/>
              </a:ext>
            </a:extLst>
          </p:cNvPr>
          <p:cNvSpPr txBox="1"/>
          <p:nvPr/>
        </p:nvSpPr>
        <p:spPr>
          <a:xfrm>
            <a:off x="6098956" y="5991367"/>
            <a:ext cx="1765737" cy="492443"/>
          </a:xfrm>
          <a:prstGeom prst="rect">
            <a:avLst/>
          </a:prstGeom>
          <a:noFill/>
        </p:spPr>
        <p:txBody>
          <a:bodyPr wrap="square" rtlCol="0">
            <a:spAutoFit/>
          </a:bodyPr>
          <a:lstStyle/>
          <a:p>
            <a:pPr algn="ctr"/>
            <a:r>
              <a:rPr lang="en-US" b="1" dirty="0">
                <a:solidFill>
                  <a:srgbClr val="FF0000"/>
                </a:solidFill>
              </a:rPr>
              <a:t>Group B</a:t>
            </a:r>
          </a:p>
        </p:txBody>
      </p:sp>
      <p:sp>
        <p:nvSpPr>
          <p:cNvPr id="13" name="TextBox 12">
            <a:extLst>
              <a:ext uri="{FF2B5EF4-FFF2-40B4-BE49-F238E27FC236}">
                <a16:creationId xmlns:a16="http://schemas.microsoft.com/office/drawing/2014/main" id="{A56B7F05-E86E-4189-9260-945D97C60AC7}"/>
              </a:ext>
            </a:extLst>
          </p:cNvPr>
          <p:cNvSpPr txBox="1"/>
          <p:nvPr/>
        </p:nvSpPr>
        <p:spPr>
          <a:xfrm>
            <a:off x="3917731" y="5991366"/>
            <a:ext cx="1765737" cy="492443"/>
          </a:xfrm>
          <a:prstGeom prst="rect">
            <a:avLst/>
          </a:prstGeom>
          <a:noFill/>
        </p:spPr>
        <p:txBody>
          <a:bodyPr wrap="square" rtlCol="0">
            <a:spAutoFit/>
          </a:bodyPr>
          <a:lstStyle/>
          <a:p>
            <a:pPr algn="ctr"/>
            <a:r>
              <a:rPr lang="en-US" b="1" dirty="0">
                <a:solidFill>
                  <a:srgbClr val="0070C0"/>
                </a:solidFill>
              </a:rPr>
              <a:t>Group A</a:t>
            </a:r>
          </a:p>
        </p:txBody>
      </p:sp>
      <p:sp>
        <p:nvSpPr>
          <p:cNvPr id="4" name="TextBox 3">
            <a:extLst>
              <a:ext uri="{FF2B5EF4-FFF2-40B4-BE49-F238E27FC236}">
                <a16:creationId xmlns:a16="http://schemas.microsoft.com/office/drawing/2014/main" id="{D222C1E8-2D04-413A-B1AE-3ADA0483BCCA}"/>
              </a:ext>
            </a:extLst>
          </p:cNvPr>
          <p:cNvSpPr txBox="1"/>
          <p:nvPr/>
        </p:nvSpPr>
        <p:spPr>
          <a:xfrm>
            <a:off x="1333501" y="6673755"/>
            <a:ext cx="11506200" cy="892552"/>
          </a:xfrm>
          <a:prstGeom prst="rect">
            <a:avLst/>
          </a:prstGeom>
          <a:noFill/>
        </p:spPr>
        <p:txBody>
          <a:bodyPr wrap="square" rtlCol="0">
            <a:spAutoFit/>
          </a:bodyPr>
          <a:lstStyle/>
          <a:p>
            <a:r>
              <a:rPr lang="en-US" dirty="0"/>
              <a:t>Statistics gives us the mathematical language we need to determine whether the data we have obtained can be trusted, or contains too much randomness to be certain of the outcome.</a:t>
            </a:r>
          </a:p>
        </p:txBody>
      </p:sp>
    </p:spTree>
    <p:extLst>
      <p:ext uri="{BB962C8B-B14F-4D97-AF65-F5344CB8AC3E}">
        <p14:creationId xmlns:p14="http://schemas.microsoft.com/office/powerpoint/2010/main" val="180174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string theory">
            <a:extLst>
              <a:ext uri="{FF2B5EF4-FFF2-40B4-BE49-F238E27FC236}">
                <a16:creationId xmlns:a16="http://schemas.microsoft.com/office/drawing/2014/main" id="{1F0494A9-1E68-4C14-8E0A-34E15B7BA9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42" b="9225"/>
          <a:stretch/>
        </p:blipFill>
        <p:spPr bwMode="auto">
          <a:xfrm>
            <a:off x="0" y="0"/>
            <a:ext cx="14630400" cy="8229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FAB005-E61C-4F7E-A5E8-A8A21DE0D62A}"/>
              </a:ext>
            </a:extLst>
          </p:cNvPr>
          <p:cNvSpPr txBox="1"/>
          <p:nvPr/>
        </p:nvSpPr>
        <p:spPr>
          <a:xfrm>
            <a:off x="0" y="2838450"/>
            <a:ext cx="14630400" cy="769441"/>
          </a:xfrm>
          <a:prstGeom prst="rect">
            <a:avLst/>
          </a:prstGeom>
          <a:noFill/>
        </p:spPr>
        <p:txBody>
          <a:bodyPr wrap="square" rtlCol="0">
            <a:spAutoFit/>
          </a:bodyPr>
          <a:lstStyle/>
          <a:p>
            <a:pPr algn="ctr"/>
            <a:r>
              <a:rPr lang="en-US" sz="4400" b="1" dirty="0">
                <a:solidFill>
                  <a:schemeClr val="bg1"/>
                </a:solidFill>
              </a:rPr>
              <a:t>Why are some hypotheses not “good” science?</a:t>
            </a:r>
          </a:p>
        </p:txBody>
      </p:sp>
      <p:sp>
        <p:nvSpPr>
          <p:cNvPr id="2" name="TextBox 1">
            <a:extLst>
              <a:ext uri="{FF2B5EF4-FFF2-40B4-BE49-F238E27FC236}">
                <a16:creationId xmlns:a16="http://schemas.microsoft.com/office/drawing/2014/main" id="{732AFAD5-EEC0-49BB-893C-9504280B5A67}"/>
              </a:ext>
            </a:extLst>
          </p:cNvPr>
          <p:cNvSpPr txBox="1"/>
          <p:nvPr/>
        </p:nvSpPr>
        <p:spPr>
          <a:xfrm>
            <a:off x="1937982" y="680561"/>
            <a:ext cx="3780430" cy="492443"/>
          </a:xfrm>
          <a:prstGeom prst="rect">
            <a:avLst/>
          </a:prstGeom>
          <a:noFill/>
        </p:spPr>
        <p:txBody>
          <a:bodyPr wrap="square" rtlCol="0">
            <a:spAutoFit/>
          </a:bodyPr>
          <a:lstStyle/>
          <a:p>
            <a:r>
              <a:rPr lang="en-US" b="1" dirty="0">
                <a:solidFill>
                  <a:schemeClr val="bg1"/>
                </a:solidFill>
              </a:rPr>
              <a:t>Next time…</a:t>
            </a:r>
          </a:p>
        </p:txBody>
      </p:sp>
    </p:spTree>
    <p:extLst>
      <p:ext uri="{BB962C8B-B14F-4D97-AF65-F5344CB8AC3E}">
        <p14:creationId xmlns:p14="http://schemas.microsoft.com/office/powerpoint/2010/main" val="319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11" name="Picture 10" descr="A picture containing person, looking, holding, man&#10;&#10;Description automatically generated">
            <a:extLst>
              <a:ext uri="{FF2B5EF4-FFF2-40B4-BE49-F238E27FC236}">
                <a16:creationId xmlns:a16="http://schemas.microsoft.com/office/drawing/2014/main" id="{A3D94919-9625-4690-A48F-F6AFF3E1C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76" y="-323850"/>
            <a:ext cx="5969875" cy="6762750"/>
          </a:xfrm>
          <a:prstGeom prst="rect">
            <a:avLst/>
          </a:prstGeom>
        </p:spPr>
      </p:pic>
      <p:sp>
        <p:nvSpPr>
          <p:cNvPr id="13" name="TextBox 12">
            <a:extLst>
              <a:ext uri="{FF2B5EF4-FFF2-40B4-BE49-F238E27FC236}">
                <a16:creationId xmlns:a16="http://schemas.microsoft.com/office/drawing/2014/main" id="{544D65AD-B6E5-4CC4-8FF3-75B319895D98}"/>
              </a:ext>
            </a:extLst>
          </p:cNvPr>
          <p:cNvSpPr txBox="1"/>
          <p:nvPr/>
        </p:nvSpPr>
        <p:spPr>
          <a:xfrm>
            <a:off x="1191792" y="5746402"/>
            <a:ext cx="3850807" cy="1384995"/>
          </a:xfrm>
          <a:prstGeom prst="rect">
            <a:avLst/>
          </a:prstGeom>
          <a:noFill/>
        </p:spPr>
        <p:txBody>
          <a:bodyPr wrap="square" rtlCol="0">
            <a:spAutoFit/>
          </a:bodyPr>
          <a:lstStyle/>
          <a:p>
            <a:r>
              <a:rPr lang="en-US" sz="3600" b="1" dirty="0"/>
              <a:t>Socrates</a:t>
            </a:r>
          </a:p>
          <a:p>
            <a:r>
              <a:rPr lang="en-US" sz="2400" b="1" dirty="0"/>
              <a:t>(c. 470 – 399 BCE)</a:t>
            </a:r>
          </a:p>
          <a:p>
            <a:endParaRPr lang="en-US" sz="2400" b="1" dirty="0"/>
          </a:p>
        </p:txBody>
      </p:sp>
      <p:sp>
        <p:nvSpPr>
          <p:cNvPr id="6" name="TextBox 5">
            <a:extLst>
              <a:ext uri="{FF2B5EF4-FFF2-40B4-BE49-F238E27FC236}">
                <a16:creationId xmlns:a16="http://schemas.microsoft.com/office/drawing/2014/main" id="{FCF36743-A361-44B2-95D9-AA64CA1F214B}"/>
              </a:ext>
            </a:extLst>
          </p:cNvPr>
          <p:cNvSpPr txBox="1"/>
          <p:nvPr/>
        </p:nvSpPr>
        <p:spPr>
          <a:xfrm>
            <a:off x="4533901" y="1098202"/>
            <a:ext cx="9715500" cy="3539430"/>
          </a:xfrm>
          <a:prstGeom prst="rect">
            <a:avLst/>
          </a:prstGeom>
          <a:noFill/>
        </p:spPr>
        <p:txBody>
          <a:bodyPr wrap="square" rtlCol="0">
            <a:spAutoFit/>
          </a:bodyPr>
          <a:lstStyle/>
          <a:p>
            <a:pPr algn="just"/>
            <a:r>
              <a:rPr lang="en-US" sz="2800" dirty="0"/>
              <a:t>One of the founders of Western philosophy. He made no writings of his own; most of what we know about Socrates, we have learned from the writings of his students.</a:t>
            </a:r>
          </a:p>
          <a:p>
            <a:pPr algn="just"/>
            <a:endParaRPr lang="en-US" sz="2800" dirty="0"/>
          </a:p>
          <a:p>
            <a:pPr algn="just"/>
            <a:r>
              <a:rPr lang="en-US" sz="2800" dirty="0"/>
              <a:t>The </a:t>
            </a:r>
            <a:r>
              <a:rPr lang="en-US" sz="2800" i="1" dirty="0"/>
              <a:t>Socratic Method</a:t>
            </a:r>
            <a:r>
              <a:rPr lang="en-US" sz="2800" dirty="0"/>
              <a:t>, a method of dialog intended to stimulate critical thinking, bears his name.</a:t>
            </a:r>
          </a:p>
          <a:p>
            <a:pPr algn="just"/>
            <a:endParaRPr lang="en-US" sz="2800" dirty="0"/>
          </a:p>
          <a:p>
            <a:pPr algn="just"/>
            <a:endParaRPr lang="en-US" sz="2800" dirty="0"/>
          </a:p>
        </p:txBody>
      </p:sp>
    </p:spTree>
    <p:extLst>
      <p:ext uri="{BB962C8B-B14F-4D97-AF65-F5344CB8AC3E}">
        <p14:creationId xmlns:p14="http://schemas.microsoft.com/office/powerpoint/2010/main" val="69791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6" name="Picture 5" descr="A person looking at the camera&#10;&#10;Description automatically generated">
            <a:extLst>
              <a:ext uri="{FF2B5EF4-FFF2-40B4-BE49-F238E27FC236}">
                <a16:creationId xmlns:a16="http://schemas.microsoft.com/office/drawing/2014/main" id="{DC7AEF7A-0695-49F7-B4FC-5922D0631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6" y="-323850"/>
            <a:ext cx="5899325" cy="6682829"/>
          </a:xfrm>
          <a:prstGeom prst="rect">
            <a:avLst/>
          </a:prstGeom>
        </p:spPr>
      </p:pic>
      <p:sp>
        <p:nvSpPr>
          <p:cNvPr id="7" name="TextBox 6">
            <a:extLst>
              <a:ext uri="{FF2B5EF4-FFF2-40B4-BE49-F238E27FC236}">
                <a16:creationId xmlns:a16="http://schemas.microsoft.com/office/drawing/2014/main" id="{ECD5F20A-4995-4B1F-A339-894078986B3E}"/>
              </a:ext>
            </a:extLst>
          </p:cNvPr>
          <p:cNvSpPr txBox="1"/>
          <p:nvPr/>
        </p:nvSpPr>
        <p:spPr>
          <a:xfrm>
            <a:off x="1191792" y="5746402"/>
            <a:ext cx="3850807" cy="1384995"/>
          </a:xfrm>
          <a:prstGeom prst="rect">
            <a:avLst/>
          </a:prstGeom>
          <a:noFill/>
        </p:spPr>
        <p:txBody>
          <a:bodyPr wrap="square" rtlCol="0">
            <a:spAutoFit/>
          </a:bodyPr>
          <a:lstStyle/>
          <a:p>
            <a:r>
              <a:rPr lang="en-US" sz="3600" b="1" dirty="0"/>
              <a:t>Plato</a:t>
            </a:r>
          </a:p>
          <a:p>
            <a:r>
              <a:rPr lang="en-US" sz="2400" b="1" dirty="0"/>
              <a:t>(c. 428 – 347 BCE)</a:t>
            </a:r>
          </a:p>
          <a:p>
            <a:endParaRPr lang="en-US" sz="2400" b="1" dirty="0"/>
          </a:p>
        </p:txBody>
      </p:sp>
      <p:sp>
        <p:nvSpPr>
          <p:cNvPr id="8" name="TextBox 7">
            <a:extLst>
              <a:ext uri="{FF2B5EF4-FFF2-40B4-BE49-F238E27FC236}">
                <a16:creationId xmlns:a16="http://schemas.microsoft.com/office/drawing/2014/main" id="{F5862D53-267E-4D21-AC24-C59CD632D2F5}"/>
              </a:ext>
            </a:extLst>
          </p:cNvPr>
          <p:cNvSpPr txBox="1"/>
          <p:nvPr/>
        </p:nvSpPr>
        <p:spPr>
          <a:xfrm>
            <a:off x="4533901" y="1098202"/>
            <a:ext cx="9715500" cy="3970318"/>
          </a:xfrm>
          <a:prstGeom prst="rect">
            <a:avLst/>
          </a:prstGeom>
          <a:noFill/>
        </p:spPr>
        <p:txBody>
          <a:bodyPr wrap="square" rtlCol="0">
            <a:spAutoFit/>
          </a:bodyPr>
          <a:lstStyle/>
          <a:p>
            <a:pPr algn="just"/>
            <a:r>
              <a:rPr lang="en-US" sz="2800" dirty="0"/>
              <a:t>A student of Socrates, Plato is considered the founder of Western political philosophy. A prolific writer, nearly all of Plato’s works have survived to this day.</a:t>
            </a:r>
          </a:p>
          <a:p>
            <a:pPr algn="just"/>
            <a:endParaRPr lang="en-US" sz="2800" dirty="0"/>
          </a:p>
          <a:p>
            <a:pPr algn="just"/>
            <a:r>
              <a:rPr lang="en-US" sz="2800" dirty="0"/>
              <a:t>In addition to Socrates, was also influenced by earlier philosophers such as Pythagoras. He notably supported Pythagoras’ philosophy of </a:t>
            </a:r>
            <a:r>
              <a:rPr lang="en-US" sz="2800" i="1" dirty="0"/>
              <a:t>rationalism.</a:t>
            </a:r>
            <a:endParaRPr lang="en-US" sz="2800" dirty="0"/>
          </a:p>
          <a:p>
            <a:pPr algn="just"/>
            <a:endParaRPr lang="en-US" sz="2800" dirty="0"/>
          </a:p>
          <a:p>
            <a:pPr algn="just"/>
            <a:endParaRPr lang="en-US" sz="2800" dirty="0"/>
          </a:p>
        </p:txBody>
      </p:sp>
      <p:sp>
        <p:nvSpPr>
          <p:cNvPr id="4" name="Rectangle 3">
            <a:extLst>
              <a:ext uri="{FF2B5EF4-FFF2-40B4-BE49-F238E27FC236}">
                <a16:creationId xmlns:a16="http://schemas.microsoft.com/office/drawing/2014/main" id="{77B3825F-EE09-4FB5-81CB-CDD84898062A}"/>
              </a:ext>
            </a:extLst>
          </p:cNvPr>
          <p:cNvSpPr/>
          <p:nvPr/>
        </p:nvSpPr>
        <p:spPr>
          <a:xfrm>
            <a:off x="4533900" y="5525288"/>
            <a:ext cx="10106787" cy="954107"/>
          </a:xfrm>
          <a:prstGeom prst="rect">
            <a:avLst/>
          </a:prstGeom>
        </p:spPr>
        <p:txBody>
          <a:bodyPr wrap="square">
            <a:spAutoFit/>
          </a:bodyPr>
          <a:lstStyle/>
          <a:p>
            <a:r>
              <a:rPr lang="en-US" sz="2800" b="1" i="1" dirty="0"/>
              <a:t>Rationalism</a:t>
            </a:r>
          </a:p>
          <a:p>
            <a:r>
              <a:rPr lang="en-US" sz="2800" i="1" dirty="0"/>
              <a:t>The belief that human reason is the chief source and test of knowledge.</a:t>
            </a:r>
          </a:p>
        </p:txBody>
      </p:sp>
    </p:spTree>
    <p:extLst>
      <p:ext uri="{BB962C8B-B14F-4D97-AF65-F5344CB8AC3E}">
        <p14:creationId xmlns:p14="http://schemas.microsoft.com/office/powerpoint/2010/main" val="419438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6402D21F-D6ED-42F2-8696-735E1464F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6" y="-76201"/>
            <a:ext cx="5899325" cy="6682829"/>
          </a:xfrm>
          <a:prstGeom prst="rect">
            <a:avLst/>
          </a:prstGeom>
        </p:spPr>
      </p:pic>
      <p:sp>
        <p:nvSpPr>
          <p:cNvPr id="8" name="TextBox 7">
            <a:extLst>
              <a:ext uri="{FF2B5EF4-FFF2-40B4-BE49-F238E27FC236}">
                <a16:creationId xmlns:a16="http://schemas.microsoft.com/office/drawing/2014/main" id="{D6069026-9C06-4284-8F8D-058753459832}"/>
              </a:ext>
            </a:extLst>
          </p:cNvPr>
          <p:cNvSpPr txBox="1"/>
          <p:nvPr/>
        </p:nvSpPr>
        <p:spPr>
          <a:xfrm>
            <a:off x="1191792" y="5746402"/>
            <a:ext cx="3850807" cy="1384995"/>
          </a:xfrm>
          <a:prstGeom prst="rect">
            <a:avLst/>
          </a:prstGeom>
          <a:noFill/>
        </p:spPr>
        <p:txBody>
          <a:bodyPr wrap="square" rtlCol="0">
            <a:spAutoFit/>
          </a:bodyPr>
          <a:lstStyle/>
          <a:p>
            <a:r>
              <a:rPr lang="en-US" sz="3600" b="1" dirty="0"/>
              <a:t>Aristotle</a:t>
            </a:r>
          </a:p>
          <a:p>
            <a:r>
              <a:rPr lang="en-US" sz="2400" b="1" dirty="0"/>
              <a:t>(c. 384 – 322 BCE)</a:t>
            </a:r>
          </a:p>
          <a:p>
            <a:endParaRPr lang="en-US" sz="2400" b="1" dirty="0"/>
          </a:p>
        </p:txBody>
      </p:sp>
      <p:sp>
        <p:nvSpPr>
          <p:cNvPr id="9" name="TextBox 8">
            <a:extLst>
              <a:ext uri="{FF2B5EF4-FFF2-40B4-BE49-F238E27FC236}">
                <a16:creationId xmlns:a16="http://schemas.microsoft.com/office/drawing/2014/main" id="{1DCDA84D-C132-4FD6-BB6E-4F6FB2327889}"/>
              </a:ext>
            </a:extLst>
          </p:cNvPr>
          <p:cNvSpPr txBox="1"/>
          <p:nvPr/>
        </p:nvSpPr>
        <p:spPr>
          <a:xfrm>
            <a:off x="4533901" y="1098202"/>
            <a:ext cx="9715500" cy="3970318"/>
          </a:xfrm>
          <a:prstGeom prst="rect">
            <a:avLst/>
          </a:prstGeom>
          <a:noFill/>
        </p:spPr>
        <p:txBody>
          <a:bodyPr wrap="square" rtlCol="0">
            <a:spAutoFit/>
          </a:bodyPr>
          <a:lstStyle/>
          <a:p>
            <a:pPr algn="just"/>
            <a:r>
              <a:rPr lang="en-US" sz="2800" dirty="0"/>
              <a:t>A student of Plato, Aristotle’s views on physical science had a profound historical impact. His works include writings in physics, biology, zoology, metaphysics, logic, psychology, linguistics, ethics, politics, and art.</a:t>
            </a:r>
          </a:p>
          <a:p>
            <a:pPr algn="just"/>
            <a:endParaRPr lang="en-US" sz="2800" dirty="0"/>
          </a:p>
          <a:p>
            <a:pPr algn="just"/>
            <a:r>
              <a:rPr lang="en-US" sz="2800" dirty="0"/>
              <a:t>Unlike his teacher, Aristotle was a champion of the philosophy of </a:t>
            </a:r>
            <a:r>
              <a:rPr lang="en-US" sz="2800" i="1" dirty="0"/>
              <a:t>empiricism</a:t>
            </a:r>
            <a:r>
              <a:rPr lang="en-US" sz="2800" dirty="0"/>
              <a:t>. The concept of the human mind as a </a:t>
            </a:r>
            <a:r>
              <a:rPr lang="en-US" sz="2800" i="1" dirty="0"/>
              <a:t>tabula rasa </a:t>
            </a:r>
            <a:r>
              <a:rPr lang="en-US" sz="2800" dirty="0"/>
              <a:t>(“clean slate”) which records experiences dates back to the writings of Aristotle.</a:t>
            </a:r>
          </a:p>
          <a:p>
            <a:pPr algn="just"/>
            <a:endParaRPr lang="en-US" sz="2800" dirty="0"/>
          </a:p>
          <a:p>
            <a:pPr algn="just"/>
            <a:endParaRPr lang="en-US" sz="2800" dirty="0"/>
          </a:p>
        </p:txBody>
      </p:sp>
      <p:sp>
        <p:nvSpPr>
          <p:cNvPr id="10" name="Rectangle 9">
            <a:extLst>
              <a:ext uri="{FF2B5EF4-FFF2-40B4-BE49-F238E27FC236}">
                <a16:creationId xmlns:a16="http://schemas.microsoft.com/office/drawing/2014/main" id="{DB237D82-3806-4B53-A20F-1C2A696821F8}"/>
              </a:ext>
            </a:extLst>
          </p:cNvPr>
          <p:cNvSpPr/>
          <p:nvPr/>
        </p:nvSpPr>
        <p:spPr>
          <a:xfrm>
            <a:off x="4533900" y="5525288"/>
            <a:ext cx="10106787" cy="954107"/>
          </a:xfrm>
          <a:prstGeom prst="rect">
            <a:avLst/>
          </a:prstGeom>
        </p:spPr>
        <p:txBody>
          <a:bodyPr wrap="square">
            <a:spAutoFit/>
          </a:bodyPr>
          <a:lstStyle/>
          <a:p>
            <a:r>
              <a:rPr lang="en-US" sz="2800" b="1" i="1" dirty="0"/>
              <a:t>Empiricism</a:t>
            </a:r>
          </a:p>
          <a:p>
            <a:r>
              <a:rPr lang="en-US" sz="2800" i="1" dirty="0"/>
              <a:t>The belief that knowledge comes primarily from sensory experience.</a:t>
            </a:r>
          </a:p>
        </p:txBody>
      </p:sp>
    </p:spTree>
    <p:extLst>
      <p:ext uri="{BB962C8B-B14F-4D97-AF65-F5344CB8AC3E}">
        <p14:creationId xmlns:p14="http://schemas.microsoft.com/office/powerpoint/2010/main" val="377393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716280"/>
            <a:ext cx="13948410" cy="6492240"/>
          </a:xfrm>
        </p:spPr>
        <p:txBody>
          <a:bodyPr/>
          <a:lstStyle/>
          <a:p>
            <a:pPr marL="0" indent="0" algn="just">
              <a:buNone/>
            </a:pPr>
            <a:r>
              <a:rPr lang="en-US" b="1" dirty="0">
                <a:solidFill>
                  <a:schemeClr val="tx1"/>
                </a:solidFill>
              </a:rPr>
              <a:t>Rationalism</a:t>
            </a:r>
          </a:p>
          <a:p>
            <a:pPr marL="0" indent="0" algn="just">
              <a:buNone/>
            </a:pPr>
            <a:r>
              <a:rPr lang="en-US" dirty="0">
                <a:solidFill>
                  <a:schemeClr val="tx1"/>
                </a:solidFill>
              </a:rPr>
              <a:t>The belief that human reason is the chief source and test of knowledge. </a:t>
            </a:r>
          </a:p>
          <a:p>
            <a:pPr marL="0" indent="0" algn="just">
              <a:buNone/>
            </a:pPr>
            <a:r>
              <a:rPr lang="en-US" i="1" dirty="0">
                <a:solidFill>
                  <a:schemeClr val="tx1"/>
                </a:solidFill>
              </a:rPr>
              <a:t>Belief that the world is an imperfect representation of a perfect ideal, and only pure thought can reveal those ideals.</a:t>
            </a: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r>
              <a:rPr lang="en-US" b="1" dirty="0">
                <a:solidFill>
                  <a:schemeClr val="tx1"/>
                </a:solidFill>
              </a:rPr>
              <a:t>Empiricism</a:t>
            </a:r>
          </a:p>
          <a:p>
            <a:pPr marL="0" indent="0" algn="just">
              <a:buNone/>
            </a:pPr>
            <a:r>
              <a:rPr lang="en-US" dirty="0">
                <a:solidFill>
                  <a:schemeClr val="tx1"/>
                </a:solidFill>
              </a:rPr>
              <a:t>The belief that knowledge comes primarily from sensory experience. </a:t>
            </a:r>
          </a:p>
          <a:p>
            <a:pPr marL="0" indent="0" algn="just">
              <a:buNone/>
            </a:pPr>
            <a:r>
              <a:rPr lang="en-US" i="1" dirty="0">
                <a:solidFill>
                  <a:schemeClr val="tx1"/>
                </a:solidFill>
              </a:rPr>
              <a:t>Belief that the human mind contains no innate thoughts; all our thoughts are informed from our sensory experience.</a:t>
            </a:r>
          </a:p>
          <a:p>
            <a:pPr marL="0" indent="0" algn="just">
              <a:buNone/>
            </a:pPr>
            <a:endParaRPr lang="en-US" dirty="0">
              <a:solidFill>
                <a:schemeClr val="tx1"/>
              </a:solidFill>
            </a:endParaRPr>
          </a:p>
        </p:txBody>
      </p:sp>
    </p:spTree>
    <p:extLst>
      <p:ext uri="{BB962C8B-B14F-4D97-AF65-F5344CB8AC3E}">
        <p14:creationId xmlns:p14="http://schemas.microsoft.com/office/powerpoint/2010/main" val="89915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Right – The Proposal of the Atom</a:t>
            </a:r>
          </a:p>
        </p:txBody>
      </p:sp>
      <p:pic>
        <p:nvPicPr>
          <p:cNvPr id="1026" name="Picture 2" descr="http://uploads7.wikiart.org/images/agostino-carracci/democri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34" y="1309436"/>
            <a:ext cx="2895600" cy="38957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dreamatico.com/data_images/apple/apple-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905" y="4421010"/>
            <a:ext cx="1550194" cy="15644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039351" y="4074477"/>
            <a:ext cx="1742175" cy="2589795"/>
            <a:chOff x="5043319" y="2121360"/>
            <a:chExt cx="1742175" cy="2589795"/>
          </a:xfrm>
        </p:grpSpPr>
        <p:pic>
          <p:nvPicPr>
            <p:cNvPr id="1034" name="Picture 10" descr="http://obesity.procon.org/files/1-obesity-images/half_app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453" y="2121360"/>
              <a:ext cx="905041" cy="1357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obesity.procon.org/files/1-obesity-images/half_app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452" y="3353593"/>
              <a:ext cx="905041" cy="135756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5043319" y="3112103"/>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6" name="Group 5"/>
          <p:cNvGrpSpPr/>
          <p:nvPr/>
        </p:nvGrpSpPr>
        <p:grpSpPr>
          <a:xfrm>
            <a:off x="7116791" y="3966481"/>
            <a:ext cx="2110906" cy="2866088"/>
            <a:chOff x="7120759" y="2013364"/>
            <a:chExt cx="2110906" cy="2866088"/>
          </a:xfrm>
        </p:grpSpPr>
        <p:pic>
          <p:nvPicPr>
            <p:cNvPr id="1036"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19387" y="2013364"/>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06520" y="2718715"/>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01674" y="3435450"/>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888807" y="4140801"/>
              <a:ext cx="1312278" cy="738651"/>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bwMode="auto">
            <a:xfrm>
              <a:off x="7120759" y="3120125"/>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7" name="Group 6"/>
          <p:cNvGrpSpPr/>
          <p:nvPr/>
        </p:nvGrpSpPr>
        <p:grpSpPr>
          <a:xfrm>
            <a:off x="9362672" y="3643909"/>
            <a:ext cx="2267751" cy="3513156"/>
            <a:chOff x="9366640" y="1690792"/>
            <a:chExt cx="2267751" cy="3513156"/>
          </a:xfrm>
        </p:grpSpPr>
        <p:pic>
          <p:nvPicPr>
            <p:cNvPr id="1038"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8077" y="1690792"/>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10580" y="1709681"/>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24013" y="2633409"/>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6516" y="2652298"/>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7279" y="3544028"/>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19782" y="3562917"/>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3215" y="4486645"/>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5718" y="4505534"/>
              <a:ext cx="523811" cy="698414"/>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p:cNvSpPr/>
            <p:nvPr/>
          </p:nvSpPr>
          <p:spPr bwMode="auto">
            <a:xfrm>
              <a:off x="9366640" y="3104084"/>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8" name="Group 7"/>
          <p:cNvGrpSpPr/>
          <p:nvPr/>
        </p:nvGrpSpPr>
        <p:grpSpPr>
          <a:xfrm>
            <a:off x="11945435" y="4496054"/>
            <a:ext cx="1838788" cy="1446550"/>
            <a:chOff x="11829088" y="2542937"/>
            <a:chExt cx="1838788" cy="1446550"/>
          </a:xfrm>
        </p:grpSpPr>
        <p:sp>
          <p:nvSpPr>
            <p:cNvPr id="24" name="Right Arrow 23"/>
            <p:cNvSpPr/>
            <p:nvPr/>
          </p:nvSpPr>
          <p:spPr bwMode="auto">
            <a:xfrm>
              <a:off x="11829088" y="3112106"/>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sp>
          <p:nvSpPr>
            <p:cNvPr id="4" name="TextBox 3"/>
            <p:cNvSpPr txBox="1"/>
            <p:nvPr/>
          </p:nvSpPr>
          <p:spPr>
            <a:xfrm>
              <a:off x="12055602" y="2542937"/>
              <a:ext cx="1612274" cy="1446550"/>
            </a:xfrm>
            <a:prstGeom prst="rect">
              <a:avLst/>
            </a:prstGeom>
            <a:noFill/>
          </p:spPr>
          <p:txBody>
            <a:bodyPr wrap="square" rtlCol="0">
              <a:spAutoFit/>
            </a:bodyPr>
            <a:lstStyle/>
            <a:p>
              <a:pPr algn="ctr"/>
              <a:r>
                <a:rPr lang="en-US" sz="8800" b="1" dirty="0"/>
                <a:t>?</a:t>
              </a:r>
            </a:p>
          </p:txBody>
        </p:sp>
      </p:grpSp>
      <p:sp>
        <p:nvSpPr>
          <p:cNvPr id="28" name="TextBox 27"/>
          <p:cNvSpPr txBox="1"/>
          <p:nvPr/>
        </p:nvSpPr>
        <p:spPr>
          <a:xfrm>
            <a:off x="3392905" y="1309436"/>
            <a:ext cx="10587790" cy="2092881"/>
          </a:xfrm>
          <a:prstGeom prst="rect">
            <a:avLst/>
          </a:prstGeom>
          <a:noFill/>
        </p:spPr>
        <p:txBody>
          <a:bodyPr wrap="square" rtlCol="0">
            <a:spAutoFit/>
          </a:bodyPr>
          <a:lstStyle/>
          <a:p>
            <a:pPr algn="just"/>
            <a:r>
              <a:rPr lang="en-US" dirty="0"/>
              <a:t>Around 460 BCE, the Greek philosopher Democritus posed a question:</a:t>
            </a:r>
          </a:p>
          <a:p>
            <a:pPr algn="just"/>
            <a:endParaRPr lang="en-US" dirty="0"/>
          </a:p>
          <a:p>
            <a:pPr algn="just"/>
            <a:r>
              <a:rPr lang="en-US" dirty="0"/>
              <a:t>If you break an object in half, then break those halves in half, then continue breaking those objects in half indefinitely, how many breaks would you have to make before the object could not be divided any further?</a:t>
            </a:r>
          </a:p>
        </p:txBody>
      </p:sp>
    </p:spTree>
    <p:extLst>
      <p:ext uri="{BB962C8B-B14F-4D97-AF65-F5344CB8AC3E}">
        <p14:creationId xmlns:p14="http://schemas.microsoft.com/office/powerpoint/2010/main" val="154166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Right – The Proposal of the Atom</a:t>
            </a:r>
          </a:p>
        </p:txBody>
      </p:sp>
      <p:pic>
        <p:nvPicPr>
          <p:cNvPr id="1026" name="Picture 2" descr="http://uploads7.wikiart.org/images/agostino-carracci/democri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34" y="1309436"/>
            <a:ext cx="2895600" cy="38957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392905" y="1309436"/>
            <a:ext cx="10587790" cy="3293209"/>
          </a:xfrm>
          <a:prstGeom prst="rect">
            <a:avLst/>
          </a:prstGeom>
          <a:noFill/>
        </p:spPr>
        <p:txBody>
          <a:bodyPr wrap="square" rtlCol="0">
            <a:spAutoFit/>
          </a:bodyPr>
          <a:lstStyle/>
          <a:p>
            <a:pPr algn="just"/>
            <a:r>
              <a:rPr lang="en-US" dirty="0"/>
              <a:t>Around 460 BCE, the Greek philosopher Democritus posed a question:</a:t>
            </a:r>
          </a:p>
          <a:p>
            <a:pPr algn="just"/>
            <a:endParaRPr lang="en-US" dirty="0"/>
          </a:p>
          <a:p>
            <a:pPr algn="just"/>
            <a:r>
              <a:rPr lang="en-US" dirty="0"/>
              <a:t>If you break an object in half, then break those halves in half, then continue breaking those objects in half indefinitely, how many breaks would you have to make before the object could not be divided any further?</a:t>
            </a:r>
          </a:p>
          <a:p>
            <a:pPr algn="just"/>
            <a:endParaRPr lang="en-US" dirty="0"/>
          </a:p>
          <a:p>
            <a:pPr algn="just"/>
            <a:r>
              <a:rPr lang="en-US" dirty="0"/>
              <a:t>Democritus believed that there would be a point where you reached the smallest possible bit of matter. </a:t>
            </a:r>
            <a:r>
              <a:rPr lang="en-US" b="1" dirty="0"/>
              <a:t>He referred to these particles as “atoms”.</a:t>
            </a:r>
            <a:endParaRPr lang="en-US" dirty="0"/>
          </a:p>
        </p:txBody>
      </p:sp>
      <p:sp>
        <p:nvSpPr>
          <p:cNvPr id="10" name="TextBox 9"/>
          <p:cNvSpPr txBox="1"/>
          <p:nvPr/>
        </p:nvSpPr>
        <p:spPr>
          <a:xfrm>
            <a:off x="2181308" y="5966057"/>
            <a:ext cx="10267783" cy="1077218"/>
          </a:xfrm>
          <a:prstGeom prst="rect">
            <a:avLst/>
          </a:prstGeom>
          <a:noFill/>
        </p:spPr>
        <p:txBody>
          <a:bodyPr wrap="square" rtlCol="0">
            <a:spAutoFit/>
          </a:bodyPr>
          <a:lstStyle/>
          <a:p>
            <a:pPr algn="ctr"/>
            <a:r>
              <a:rPr lang="en-US" sz="3200" i="1" dirty="0"/>
              <a:t>Although this conclusion was correct, it was over 2000 years before this question could be seriously considered scientifically.</a:t>
            </a:r>
          </a:p>
        </p:txBody>
      </p:sp>
    </p:spTree>
    <p:extLst>
      <p:ext uri="{BB962C8B-B14F-4D97-AF65-F5344CB8AC3E}">
        <p14:creationId xmlns:p14="http://schemas.microsoft.com/office/powerpoint/2010/main" val="352821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Wrong – The Platonic Solids</a:t>
            </a:r>
          </a:p>
        </p:txBody>
      </p:sp>
      <p:pic>
        <p:nvPicPr>
          <p:cNvPr id="3076" name="Picture 4" descr="Hexahedr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493" y="2817257"/>
            <a:ext cx="119180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ctahedr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643" y="2813447"/>
            <a:ext cx="134266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sahedr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343" y="2817257"/>
            <a:ext cx="1377535"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decahedron.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0093" y="2813447"/>
            <a:ext cx="1325880" cy="132588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BE0017-B7D9-431F-B894-B36A132EF0BF}"/>
              </a:ext>
            </a:extLst>
          </p:cNvPr>
          <p:cNvGrpSpPr/>
          <p:nvPr/>
        </p:nvGrpSpPr>
        <p:grpSpPr>
          <a:xfrm>
            <a:off x="1209868" y="2813447"/>
            <a:ext cx="2705100" cy="2233374"/>
            <a:chOff x="1209868" y="2813447"/>
            <a:chExt cx="2705100" cy="2233374"/>
          </a:xfrm>
        </p:grpSpPr>
        <p:pic>
          <p:nvPicPr>
            <p:cNvPr id="3074" name="Picture 2" descr="Tetrahedro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665" y="2813447"/>
              <a:ext cx="1395663" cy="1325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9868" y="4185047"/>
              <a:ext cx="2705100" cy="861774"/>
            </a:xfrm>
            <a:prstGeom prst="rect">
              <a:avLst/>
            </a:prstGeom>
            <a:noFill/>
          </p:spPr>
          <p:txBody>
            <a:bodyPr wrap="square" rtlCol="0">
              <a:spAutoFit/>
            </a:bodyPr>
            <a:lstStyle/>
            <a:p>
              <a:pPr algn="ctr"/>
              <a:r>
                <a:rPr lang="en-US" b="1" dirty="0"/>
                <a:t>Tetrahedron</a:t>
              </a:r>
            </a:p>
            <a:p>
              <a:pPr algn="ctr"/>
              <a:r>
                <a:rPr lang="en-US" sz="2400" dirty="0"/>
                <a:t>(4 faces)</a:t>
              </a:r>
            </a:p>
          </p:txBody>
        </p:sp>
      </p:grpSp>
      <p:sp>
        <p:nvSpPr>
          <p:cNvPr id="10" name="TextBox 9"/>
          <p:cNvSpPr txBox="1"/>
          <p:nvPr/>
        </p:nvSpPr>
        <p:spPr>
          <a:xfrm>
            <a:off x="3533968" y="4185047"/>
            <a:ext cx="2705100" cy="861774"/>
          </a:xfrm>
          <a:prstGeom prst="rect">
            <a:avLst/>
          </a:prstGeom>
          <a:noFill/>
        </p:spPr>
        <p:txBody>
          <a:bodyPr wrap="square" rtlCol="0">
            <a:spAutoFit/>
          </a:bodyPr>
          <a:lstStyle/>
          <a:p>
            <a:pPr algn="ctr"/>
            <a:r>
              <a:rPr lang="en-US" b="1" dirty="0"/>
              <a:t>Cube</a:t>
            </a:r>
          </a:p>
          <a:p>
            <a:pPr algn="ctr"/>
            <a:r>
              <a:rPr lang="en-US" sz="2400" dirty="0"/>
              <a:t>(6 faces)</a:t>
            </a:r>
          </a:p>
        </p:txBody>
      </p:sp>
      <p:sp>
        <p:nvSpPr>
          <p:cNvPr id="11" name="TextBox 10"/>
          <p:cNvSpPr txBox="1"/>
          <p:nvPr/>
        </p:nvSpPr>
        <p:spPr>
          <a:xfrm>
            <a:off x="6124768" y="4185047"/>
            <a:ext cx="2705100" cy="861774"/>
          </a:xfrm>
          <a:prstGeom prst="rect">
            <a:avLst/>
          </a:prstGeom>
          <a:noFill/>
        </p:spPr>
        <p:txBody>
          <a:bodyPr wrap="square" rtlCol="0">
            <a:spAutoFit/>
          </a:bodyPr>
          <a:lstStyle/>
          <a:p>
            <a:pPr algn="ctr"/>
            <a:r>
              <a:rPr lang="en-US" b="1" dirty="0"/>
              <a:t>Octahedron</a:t>
            </a:r>
          </a:p>
          <a:p>
            <a:pPr algn="ctr"/>
            <a:r>
              <a:rPr lang="en-US" sz="2400" dirty="0"/>
              <a:t>(8 faces)</a:t>
            </a:r>
            <a:endParaRPr lang="en-US" sz="2400" b="1" dirty="0"/>
          </a:p>
        </p:txBody>
      </p:sp>
      <p:sp>
        <p:nvSpPr>
          <p:cNvPr id="12" name="TextBox 11"/>
          <p:cNvSpPr txBox="1"/>
          <p:nvPr/>
        </p:nvSpPr>
        <p:spPr>
          <a:xfrm>
            <a:off x="8658418" y="4185047"/>
            <a:ext cx="2705100" cy="861774"/>
          </a:xfrm>
          <a:prstGeom prst="rect">
            <a:avLst/>
          </a:prstGeom>
          <a:noFill/>
        </p:spPr>
        <p:txBody>
          <a:bodyPr wrap="square" rtlCol="0">
            <a:spAutoFit/>
          </a:bodyPr>
          <a:lstStyle/>
          <a:p>
            <a:pPr algn="ctr"/>
            <a:r>
              <a:rPr lang="en-US" b="1" dirty="0"/>
              <a:t>Icosahedron</a:t>
            </a:r>
          </a:p>
          <a:p>
            <a:pPr algn="ctr"/>
            <a:r>
              <a:rPr lang="en-US" sz="2400" dirty="0"/>
              <a:t>(20 faces)</a:t>
            </a:r>
          </a:p>
        </p:txBody>
      </p:sp>
      <p:sp>
        <p:nvSpPr>
          <p:cNvPr id="13" name="TextBox 12"/>
          <p:cNvSpPr txBox="1"/>
          <p:nvPr/>
        </p:nvSpPr>
        <p:spPr>
          <a:xfrm>
            <a:off x="11153968" y="4165997"/>
            <a:ext cx="2705100" cy="861774"/>
          </a:xfrm>
          <a:prstGeom prst="rect">
            <a:avLst/>
          </a:prstGeom>
          <a:noFill/>
        </p:spPr>
        <p:txBody>
          <a:bodyPr wrap="square" rtlCol="0">
            <a:spAutoFit/>
          </a:bodyPr>
          <a:lstStyle/>
          <a:p>
            <a:pPr algn="ctr"/>
            <a:r>
              <a:rPr lang="en-US" b="1" dirty="0"/>
              <a:t>Dodecahedron</a:t>
            </a:r>
          </a:p>
          <a:p>
            <a:pPr algn="ctr"/>
            <a:r>
              <a:rPr lang="en-US" sz="2400" dirty="0"/>
              <a:t>(12 faces)</a:t>
            </a:r>
          </a:p>
        </p:txBody>
      </p:sp>
      <p:sp>
        <p:nvSpPr>
          <p:cNvPr id="30" name="TextBox 29">
            <a:extLst>
              <a:ext uri="{FF2B5EF4-FFF2-40B4-BE49-F238E27FC236}">
                <a16:creationId xmlns:a16="http://schemas.microsoft.com/office/drawing/2014/main" id="{30DC3C7A-D233-405A-AE21-91851556DC97}"/>
              </a:ext>
            </a:extLst>
          </p:cNvPr>
          <p:cNvSpPr txBox="1"/>
          <p:nvPr/>
        </p:nvSpPr>
        <p:spPr>
          <a:xfrm>
            <a:off x="171450" y="1268790"/>
            <a:ext cx="13687619" cy="892552"/>
          </a:xfrm>
          <a:prstGeom prst="rect">
            <a:avLst/>
          </a:prstGeom>
          <a:noFill/>
        </p:spPr>
        <p:txBody>
          <a:bodyPr wrap="square" rtlCol="0">
            <a:spAutoFit/>
          </a:bodyPr>
          <a:lstStyle/>
          <a:p>
            <a:pPr algn="just"/>
            <a:r>
              <a:rPr lang="en-US" dirty="0"/>
              <a:t>There are a total of five regular, convex polyhedrons that can be arranged in three-dimensional space (solids constructed from regular polygons, with the same number of polygons meeting at each vertex).</a:t>
            </a:r>
          </a:p>
        </p:txBody>
      </p:sp>
      <p:sp>
        <p:nvSpPr>
          <p:cNvPr id="31" name="TextBox 30">
            <a:extLst>
              <a:ext uri="{FF2B5EF4-FFF2-40B4-BE49-F238E27FC236}">
                <a16:creationId xmlns:a16="http://schemas.microsoft.com/office/drawing/2014/main" id="{4702E004-266A-4958-B856-4477D22FB31B}"/>
              </a:ext>
            </a:extLst>
          </p:cNvPr>
          <p:cNvSpPr txBox="1"/>
          <p:nvPr/>
        </p:nvSpPr>
        <p:spPr>
          <a:xfrm>
            <a:off x="171449" y="6163032"/>
            <a:ext cx="13687619" cy="892552"/>
          </a:xfrm>
          <a:prstGeom prst="rect">
            <a:avLst/>
          </a:prstGeom>
          <a:noFill/>
        </p:spPr>
        <p:txBody>
          <a:bodyPr wrap="square" rtlCol="0">
            <a:spAutoFit/>
          </a:bodyPr>
          <a:lstStyle/>
          <a:p>
            <a:pPr algn="just"/>
            <a:r>
              <a:rPr lang="en-US" dirty="0"/>
              <a:t>Plato felt that these so-called “perfect” solids must make up the fabric of reality. He connected them to the particles proposed by Democritus…</a:t>
            </a:r>
          </a:p>
        </p:txBody>
      </p:sp>
    </p:spTree>
    <p:extLst>
      <p:ext uri="{BB962C8B-B14F-4D97-AF65-F5344CB8AC3E}">
        <p14:creationId xmlns:p14="http://schemas.microsoft.com/office/powerpoint/2010/main" val="241881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82"/>
                                        </p:tgtEl>
                                        <p:attrNameLst>
                                          <p:attrName>style.visibility</p:attrName>
                                        </p:attrNameLst>
                                      </p:cBhvr>
                                      <p:to>
                                        <p:strVal val="visible"/>
                                      </p:to>
                                    </p:set>
                                    <p:animEffect transition="in" filter="fade">
                                      <p:cBhvr>
                                        <p:cTn id="36" dur="500"/>
                                        <p:tgtEl>
                                          <p:spTgt spid="30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31" grpId="0"/>
    </p:bldLst>
  </p:timing>
</p:sld>
</file>

<file path=ppt/theme/theme1.xml><?xml version="1.0" encoding="utf-8"?>
<a:theme xmlns:a="http://schemas.openxmlformats.org/drawingml/2006/main" name="ECS1200_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7030A0"/>
      </a:folHlink>
    </a:clrScheme>
    <a:fontScheme name="TSoG">
      <a:majorFont>
        <a:latin typeface="Agency FB"/>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TSoG_9-24-14_TTElectronics</Template>
  <TotalTime>47992</TotalTime>
  <Words>1751</Words>
  <Application>Microsoft Office PowerPoint</Application>
  <PresentationFormat>Custom</PresentationFormat>
  <Paragraphs>179</Paragraphs>
  <Slides>29</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29</vt:i4>
      </vt:variant>
    </vt:vector>
  </HeadingPairs>
  <TitlesOfParts>
    <vt:vector size="37" baseType="lpstr">
      <vt:lpstr>Adobe Caslon Pro</vt:lpstr>
      <vt:lpstr>Agency FB</vt:lpstr>
      <vt:lpstr>Arial</vt:lpstr>
      <vt:lpstr>Arial Narrow</vt:lpstr>
      <vt:lpstr>Calibri</vt:lpstr>
      <vt:lpstr>Times New Roman</vt:lpstr>
      <vt:lpstr>Wingdings</vt:lpstr>
      <vt:lpstr>ECS1200_template</vt:lpstr>
      <vt:lpstr>PowerPoint Presentation</vt:lpstr>
      <vt:lpstr>PowerPoint Presentation</vt:lpstr>
      <vt:lpstr>PowerPoint Presentation</vt:lpstr>
      <vt:lpstr>PowerPoint Presentation</vt:lpstr>
      <vt:lpstr>PowerPoint Presentation</vt:lpstr>
      <vt:lpstr>PowerPoint Presentation</vt:lpstr>
      <vt:lpstr>Rationalism Being Right – The Proposal of the Atom</vt:lpstr>
      <vt:lpstr>Rationalism Being Right – The Proposal of the Atom</vt:lpstr>
      <vt:lpstr>Rationalism Being Wrong – The Platonic Solids</vt:lpstr>
      <vt:lpstr>Rationalism Being Wrong – The Platonic Solids</vt:lpstr>
      <vt:lpstr>Empiricism Being Right – The Diameter of the Earth</vt:lpstr>
      <vt:lpstr>Empiricism Being Right – The Diameter of the Earth</vt:lpstr>
      <vt:lpstr>Empiricism Being Wrong – The Geocentric Universe</vt:lpstr>
      <vt:lpstr>PowerPoint Presentation</vt:lpstr>
      <vt:lpstr>PowerPoint Presentation</vt:lpstr>
      <vt:lpstr>PowerPoint Presentation</vt:lpstr>
      <vt:lpstr>PowerPoint Presentation</vt:lpstr>
      <vt:lpstr>PowerPoint Presentation</vt:lpstr>
      <vt:lpstr>PowerPoint Presentation</vt:lpstr>
      <vt:lpstr>The Limitations of Induction</vt:lpstr>
      <vt:lpstr>PowerPoint Presentation</vt:lpstr>
      <vt:lpstr>The Modern Scientific Method</vt:lpstr>
      <vt:lpstr>The Scientific Method</vt:lpstr>
      <vt:lpstr>PowerPoint Presentation</vt:lpstr>
      <vt:lpstr>PowerPoint Presentation</vt:lpstr>
      <vt:lpstr>PowerPoint Presentation</vt:lpstr>
      <vt:lpstr>PowerPoint Presentation</vt:lpstr>
      <vt:lpstr>Accounting For Random Variation</vt:lpstr>
      <vt:lpstr>PowerPoint Presentation</vt:lpstr>
    </vt:vector>
  </TitlesOfParts>
  <Company>Verizon Terremark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amckee</dc:creator>
  <cp:lastModifiedBy>Steven Foland</cp:lastModifiedBy>
  <cp:revision>532</cp:revision>
  <cp:lastPrinted>2016-11-11T19:56:35Z</cp:lastPrinted>
  <dcterms:created xsi:type="dcterms:W3CDTF">2014-04-29T22:02:52Z</dcterms:created>
  <dcterms:modified xsi:type="dcterms:W3CDTF">2019-09-14T19:44:37Z</dcterms:modified>
</cp:coreProperties>
</file>